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194" autoAdjust="0"/>
    <p:restoredTop sz="86400" autoAdjust="0"/>
  </p:normalViewPr>
  <p:slideViewPr>
    <p:cSldViewPr>
      <p:cViewPr varScale="1">
        <p:scale>
          <a:sx n="125" d="100"/>
          <a:sy n="125" d="100"/>
        </p:scale>
        <p:origin x="1504"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10.03.2023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1</a:t>
            </a:fld>
            <a:endParaRPr lang="cs-CZ"/>
          </a:p>
        </p:txBody>
      </p:sp>
    </p:spTree>
    <p:extLst>
      <p:ext uri="{BB962C8B-B14F-4D97-AF65-F5344CB8AC3E}">
        <p14:creationId xmlns:p14="http://schemas.microsoft.com/office/powerpoint/2010/main" val="4117338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10</a:t>
            </a:fld>
            <a:endParaRPr lang="cs-CZ"/>
          </a:p>
        </p:txBody>
      </p:sp>
    </p:spTree>
    <p:extLst>
      <p:ext uri="{BB962C8B-B14F-4D97-AF65-F5344CB8AC3E}">
        <p14:creationId xmlns:p14="http://schemas.microsoft.com/office/powerpoint/2010/main" val="983867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13</a:t>
            </a:fld>
            <a:endParaRPr lang="cs-CZ"/>
          </a:p>
        </p:txBody>
      </p:sp>
    </p:spTree>
    <p:extLst>
      <p:ext uri="{BB962C8B-B14F-4D97-AF65-F5344CB8AC3E}">
        <p14:creationId xmlns:p14="http://schemas.microsoft.com/office/powerpoint/2010/main" val="3032230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15</a:t>
            </a:fld>
            <a:endParaRPr lang="cs-CZ"/>
          </a:p>
        </p:txBody>
      </p:sp>
    </p:spTree>
    <p:extLst>
      <p:ext uri="{BB962C8B-B14F-4D97-AF65-F5344CB8AC3E}">
        <p14:creationId xmlns:p14="http://schemas.microsoft.com/office/powerpoint/2010/main" val="1959120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16</a:t>
            </a:fld>
            <a:endParaRPr lang="cs-CZ"/>
          </a:p>
        </p:txBody>
      </p:sp>
    </p:spTree>
    <p:extLst>
      <p:ext uri="{BB962C8B-B14F-4D97-AF65-F5344CB8AC3E}">
        <p14:creationId xmlns:p14="http://schemas.microsoft.com/office/powerpoint/2010/main" val="7434286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17</a:t>
            </a:fld>
            <a:endParaRPr lang="cs-CZ"/>
          </a:p>
        </p:txBody>
      </p:sp>
    </p:spTree>
    <p:extLst>
      <p:ext uri="{BB962C8B-B14F-4D97-AF65-F5344CB8AC3E}">
        <p14:creationId xmlns:p14="http://schemas.microsoft.com/office/powerpoint/2010/main" val="1366944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18</a:t>
            </a:fld>
            <a:endParaRPr lang="cs-CZ"/>
          </a:p>
        </p:txBody>
      </p:sp>
    </p:spTree>
    <p:extLst>
      <p:ext uri="{BB962C8B-B14F-4D97-AF65-F5344CB8AC3E}">
        <p14:creationId xmlns:p14="http://schemas.microsoft.com/office/powerpoint/2010/main" val="38831543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19</a:t>
            </a:fld>
            <a:endParaRPr lang="cs-CZ"/>
          </a:p>
        </p:txBody>
      </p:sp>
    </p:spTree>
    <p:extLst>
      <p:ext uri="{BB962C8B-B14F-4D97-AF65-F5344CB8AC3E}">
        <p14:creationId xmlns:p14="http://schemas.microsoft.com/office/powerpoint/2010/main" val="1099174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3</a:t>
            </a:fld>
            <a:endParaRPr lang="cs-CZ"/>
          </a:p>
        </p:txBody>
      </p:sp>
    </p:spTree>
    <p:extLst>
      <p:ext uri="{BB962C8B-B14F-4D97-AF65-F5344CB8AC3E}">
        <p14:creationId xmlns:p14="http://schemas.microsoft.com/office/powerpoint/2010/main" val="2500823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4</a:t>
            </a:fld>
            <a:endParaRPr lang="cs-CZ"/>
          </a:p>
        </p:txBody>
      </p:sp>
    </p:spTree>
    <p:extLst>
      <p:ext uri="{BB962C8B-B14F-4D97-AF65-F5344CB8AC3E}">
        <p14:creationId xmlns:p14="http://schemas.microsoft.com/office/powerpoint/2010/main" val="895022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5</a:t>
            </a:fld>
            <a:endParaRPr lang="cs-CZ"/>
          </a:p>
        </p:txBody>
      </p:sp>
    </p:spTree>
    <p:extLst>
      <p:ext uri="{BB962C8B-B14F-4D97-AF65-F5344CB8AC3E}">
        <p14:creationId xmlns:p14="http://schemas.microsoft.com/office/powerpoint/2010/main" val="3806419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6</a:t>
            </a:fld>
            <a:endParaRPr lang="cs-CZ"/>
          </a:p>
        </p:txBody>
      </p:sp>
    </p:spTree>
    <p:extLst>
      <p:ext uri="{BB962C8B-B14F-4D97-AF65-F5344CB8AC3E}">
        <p14:creationId xmlns:p14="http://schemas.microsoft.com/office/powerpoint/2010/main" val="304937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7</a:t>
            </a:fld>
            <a:endParaRPr lang="cs-CZ"/>
          </a:p>
        </p:txBody>
      </p:sp>
    </p:spTree>
    <p:extLst>
      <p:ext uri="{BB962C8B-B14F-4D97-AF65-F5344CB8AC3E}">
        <p14:creationId xmlns:p14="http://schemas.microsoft.com/office/powerpoint/2010/main" val="419909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9</a:t>
            </a:fld>
            <a:endParaRPr lang="cs-CZ"/>
          </a:p>
        </p:txBody>
      </p:sp>
    </p:spTree>
    <p:extLst>
      <p:ext uri="{BB962C8B-B14F-4D97-AF65-F5344CB8AC3E}">
        <p14:creationId xmlns:p14="http://schemas.microsoft.com/office/powerpoint/2010/main" val="1402578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controller.phila.gov/philadelphia-audits/mapping-gun-violence/#/?year=2023&amp;map=12.25%2F39.92900%2F-75.08823"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hyperlink" Target="https://metadata.phila.gov/#home/datasetdetails/5719551277d6389f3005a610/representationdetails/5719551277d6389f3005a614/" TargetMode="External"/><Relationship Id="rId4" Type="http://schemas.openxmlformats.org/officeDocument/2006/relationships/image" Target="../media/image15.svg"/><Relationship Id="rId9" Type="http://schemas.openxmlformats.org/officeDocument/2006/relationships/hyperlink" Target="https://opendataphilly.org/dataset/shooting-victims"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public.tableau.com/app/discover" TargetMode="External"/><Relationship Id="rId3" Type="http://schemas.openxmlformats.org/officeDocument/2006/relationships/hyperlink" Target="https://opendataphilly.org" TargetMode="External"/><Relationship Id="rId7" Type="http://schemas.openxmlformats.org/officeDocument/2006/relationships/hyperlink" Target="https://www.datawrapper.de"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hyperlink" Target="https://carto.com/builder/" TargetMode="External"/><Relationship Id="rId11" Type="http://schemas.openxmlformats.org/officeDocument/2006/relationships/hyperlink" Target="https://posit.co/download/rstudio-desktop/" TargetMode="External"/><Relationship Id="rId5" Type="http://schemas.openxmlformats.org/officeDocument/2006/relationships/hyperlink" Target="https://www.canva.com" TargetMode="External"/><Relationship Id="rId10" Type="http://schemas.openxmlformats.org/officeDocument/2006/relationships/hyperlink" Target="https://www.r-project.org" TargetMode="External"/><Relationship Id="rId4" Type="http://schemas.openxmlformats.org/officeDocument/2006/relationships/hyperlink" Target="https://data.census.gov" TargetMode="External"/><Relationship Id="rId9" Type="http://schemas.openxmlformats.org/officeDocument/2006/relationships/hyperlink" Target="https://qgis.org/en/site/about/index.html"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urban.org/research/publication/do-no-harm-guide-applying-equity-awareness-data-visualization"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hyperlink" Target="https://www.urban.org/research/publication/do-no-harm-guide-centering-accessibility-data-visualization" TargetMode="External"/><Relationship Id="rId5" Type="http://schemas.openxmlformats.org/officeDocument/2006/relationships/hyperlink" Target="https://www.urban.org/sites/default/files/2021/06/08/do-no-harm-guide-checklist.pdf" TargetMode="External"/><Relationship Id="rId4" Type="http://schemas.openxmlformats.org/officeDocument/2006/relationships/hyperlink" Target="https://www.urban.org/sites/default/files/2021/06/08/do-no-harm-guide-recommendations.pdf"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urbanhealthlab.org"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hyperlink" Target="https://silviacanelon.com" TargetMode="External"/><Relationship Id="rId4" Type="http://schemas.openxmlformats.org/officeDocument/2006/relationships/hyperlink" Target="https://silviacanelon.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3" Type="http://schemas.openxmlformats.org/officeDocument/2006/relationships/hyperlink" Target="http://urbn.is/donoharm"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FD6"/>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0519C64-CCB7-7BB9-77CA-23A3F52BAB8E}"/>
              </a:ext>
              <a:ext uri="{C183D7F6-B498-43B3-948B-1728B52AA6E4}">
                <adec:decorative xmlns:adec="http://schemas.microsoft.com/office/drawing/2017/decorative" val="1"/>
              </a:ext>
            </a:extLst>
          </p:cNvPr>
          <p:cNvGrpSpPr/>
          <p:nvPr/>
        </p:nvGrpSpPr>
        <p:grpSpPr>
          <a:xfrm>
            <a:off x="0" y="-309297"/>
            <a:ext cx="5319752" cy="10905593"/>
            <a:chOff x="0" y="-309297"/>
            <a:chExt cx="5319752" cy="10905593"/>
          </a:xfrm>
        </p:grpSpPr>
        <p:sp>
          <p:nvSpPr>
            <p:cNvPr id="3" name="AutoShape 3">
              <a:extLst>
                <a:ext uri="{C183D7F6-B498-43B3-948B-1728B52AA6E4}">
                  <adec:decorative xmlns:adec="http://schemas.microsoft.com/office/drawing/2017/decorative" val="1"/>
                </a:ext>
              </a:extLst>
            </p:cNvPr>
            <p:cNvSpPr/>
            <p:nvPr/>
          </p:nvSpPr>
          <p:spPr>
            <a:xfrm>
              <a:off x="0" y="-1"/>
              <a:ext cx="2752722" cy="10287000"/>
            </a:xfrm>
            <a:prstGeom prst="rect">
              <a:avLst/>
            </a:prstGeom>
            <a:solidFill>
              <a:srgbClr val="69A9B2"/>
            </a:solidFill>
          </p:spPr>
        </p:sp>
        <p:sp>
          <p:nvSpPr>
            <p:cNvPr id="4" name="AutoShape 4">
              <a:extLst>
                <a:ext uri="{C183D7F6-B498-43B3-948B-1728B52AA6E4}">
                  <adec:decorative xmlns:adec="http://schemas.microsoft.com/office/drawing/2017/decorative" val="1"/>
                </a:ext>
              </a:extLst>
            </p:cNvPr>
            <p:cNvSpPr/>
            <p:nvPr/>
          </p:nvSpPr>
          <p:spPr>
            <a:xfrm>
              <a:off x="2752722" y="-309297"/>
              <a:ext cx="855677" cy="10905593"/>
            </a:xfrm>
            <a:prstGeom prst="rect">
              <a:avLst/>
            </a:prstGeom>
            <a:solidFill>
              <a:srgbClr val="69A9B2">
                <a:alpha val="69804"/>
              </a:srgbClr>
            </a:solidFill>
          </p:spPr>
        </p:sp>
        <p:sp>
          <p:nvSpPr>
            <p:cNvPr id="5" name="AutoShape 5">
              <a:extLst>
                <a:ext uri="{C183D7F6-B498-43B3-948B-1728B52AA6E4}">
                  <adec:decorative xmlns:adec="http://schemas.microsoft.com/office/drawing/2017/decorative" val="1"/>
                </a:ext>
              </a:extLst>
            </p:cNvPr>
            <p:cNvSpPr/>
            <p:nvPr/>
          </p:nvSpPr>
          <p:spPr>
            <a:xfrm>
              <a:off x="3608399" y="-309297"/>
              <a:ext cx="855677" cy="10905593"/>
            </a:xfrm>
            <a:prstGeom prst="rect">
              <a:avLst/>
            </a:prstGeom>
            <a:solidFill>
              <a:srgbClr val="69A9B2">
                <a:alpha val="40000"/>
              </a:srgbClr>
            </a:solidFill>
          </p:spPr>
        </p:sp>
        <p:sp>
          <p:nvSpPr>
            <p:cNvPr id="6" name="AutoShape 6">
              <a:extLst>
                <a:ext uri="{C183D7F6-B498-43B3-948B-1728B52AA6E4}">
                  <adec:decorative xmlns:adec="http://schemas.microsoft.com/office/drawing/2017/decorative" val="1"/>
                </a:ext>
              </a:extLst>
            </p:cNvPr>
            <p:cNvSpPr/>
            <p:nvPr/>
          </p:nvSpPr>
          <p:spPr>
            <a:xfrm>
              <a:off x="4464075" y="-309297"/>
              <a:ext cx="855677" cy="10905593"/>
            </a:xfrm>
            <a:prstGeom prst="rect">
              <a:avLst/>
            </a:prstGeom>
            <a:solidFill>
              <a:srgbClr val="69A9B2">
                <a:alpha val="9804"/>
              </a:srgbClr>
            </a:solidFill>
          </p:spPr>
        </p:sp>
      </p:grpSp>
      <p:sp>
        <p:nvSpPr>
          <p:cNvPr id="9" name="TextBox 9"/>
          <p:cNvSpPr txBox="1"/>
          <p:nvPr/>
        </p:nvSpPr>
        <p:spPr>
          <a:xfrm>
            <a:off x="6458065" y="1520777"/>
            <a:ext cx="10801235" cy="5942807"/>
          </a:xfrm>
          <a:prstGeom prst="rect">
            <a:avLst/>
          </a:prstGeom>
        </p:spPr>
        <p:txBody>
          <a:bodyPr lIns="0" tIns="0" rIns="0" bIns="0" rtlCol="0" anchor="t">
            <a:spAutoFit/>
          </a:bodyPr>
          <a:lstStyle/>
          <a:p>
            <a:pPr>
              <a:lnSpc>
                <a:spcPts val="15400"/>
              </a:lnSpc>
            </a:pPr>
            <a:r>
              <a:rPr lang="en-US" sz="14000" dirty="0">
                <a:solidFill>
                  <a:srgbClr val="49403C"/>
                </a:solidFill>
                <a:latin typeface="Saira Black Bold"/>
              </a:rPr>
              <a:t>DATA</a:t>
            </a:r>
          </a:p>
          <a:p>
            <a:pPr>
              <a:lnSpc>
                <a:spcPts val="15400"/>
              </a:lnSpc>
            </a:pPr>
            <a:r>
              <a:rPr lang="en-US" sz="14000" dirty="0">
                <a:solidFill>
                  <a:srgbClr val="49403C"/>
                </a:solidFill>
                <a:latin typeface="Saira Black Bold"/>
              </a:rPr>
              <a:t>ANALYTICS 101</a:t>
            </a:r>
          </a:p>
        </p:txBody>
      </p:sp>
      <p:sp>
        <p:nvSpPr>
          <p:cNvPr id="10" name="TextBox 10"/>
          <p:cNvSpPr txBox="1"/>
          <p:nvPr/>
        </p:nvSpPr>
        <p:spPr>
          <a:xfrm>
            <a:off x="6458065" y="7804199"/>
            <a:ext cx="10640853" cy="1078389"/>
          </a:xfrm>
          <a:prstGeom prst="rect">
            <a:avLst/>
          </a:prstGeom>
        </p:spPr>
        <p:txBody>
          <a:bodyPr lIns="0" tIns="0" rIns="0" bIns="0" rtlCol="0" anchor="t">
            <a:spAutoFit/>
          </a:bodyPr>
          <a:lstStyle/>
          <a:p>
            <a:pPr>
              <a:lnSpc>
                <a:spcPts val="4480"/>
              </a:lnSpc>
            </a:pPr>
            <a:r>
              <a:rPr lang="en-US" sz="3200" spc="144" dirty="0">
                <a:solidFill>
                  <a:srgbClr val="49403C"/>
                </a:solidFill>
                <a:latin typeface="Saira Light Bold"/>
              </a:rPr>
              <a:t>How to leverage data to foster successful community-academic partnerships</a:t>
            </a:r>
          </a:p>
        </p:txBody>
      </p:sp>
      <p:sp>
        <p:nvSpPr>
          <p:cNvPr id="7" name="TextBox 7"/>
          <p:cNvSpPr txBox="1">
            <a:spLocks noGrp="1"/>
          </p:cNvSpPr>
          <p:nvPr>
            <p:ph type="title" idx="4294967295"/>
          </p:nvPr>
        </p:nvSpPr>
        <p:spPr>
          <a:xfrm rot="-5400000">
            <a:off x="-2798826" y="4881889"/>
            <a:ext cx="8229600" cy="52322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3996"/>
              </a:lnSpc>
              <a:spcBef>
                <a:spcPts val="0"/>
              </a:spcBef>
              <a:spcAft>
                <a:spcPts val="0"/>
              </a:spcAft>
              <a:buClrTx/>
              <a:buSzTx/>
              <a:buFontTx/>
              <a:buNone/>
              <a:tabLst/>
              <a:defRPr/>
            </a:pPr>
            <a:r>
              <a:rPr kumimoji="0" lang="en-US" sz="3600" b="0" i="0" u="none" strike="noStrike" kern="1200" cap="none" spc="324" normalizeH="0" baseline="0" noProof="0" dirty="0">
                <a:ln>
                  <a:noFill/>
                </a:ln>
                <a:solidFill>
                  <a:srgbClr val="FFEFD6"/>
                </a:solidFill>
                <a:effectLst/>
                <a:uLnTx/>
                <a:uFillTx/>
                <a:latin typeface="Saira Medium Bold"/>
                <a:ea typeface="+mn-ea"/>
                <a:cs typeface="+mn-cs"/>
              </a:rPr>
              <a:t>PENN</a:t>
            </a:r>
            <a:r>
              <a:rPr kumimoji="0" lang="en-US" sz="3600" b="0" i="0" u="none" strike="noStrike" kern="1200" cap="none" spc="324" normalizeH="0" noProof="0" dirty="0">
                <a:ln>
                  <a:noFill/>
                </a:ln>
                <a:solidFill>
                  <a:srgbClr val="FFEFD6"/>
                </a:solidFill>
                <a:effectLst/>
                <a:uLnTx/>
                <a:uFillTx/>
                <a:latin typeface="Saira Medium Bold"/>
                <a:ea typeface="+mn-ea"/>
                <a:cs typeface="+mn-cs"/>
              </a:rPr>
              <a:t> COMMUNITY </a:t>
            </a:r>
            <a:r>
              <a:rPr kumimoji="0" lang="en-US" sz="3600" b="0" i="0" u="none" strike="noStrike" kern="1200" cap="none" spc="324" normalizeH="0" baseline="0" noProof="0" dirty="0">
                <a:ln>
                  <a:noFill/>
                </a:ln>
                <a:solidFill>
                  <a:srgbClr val="FFEFD6"/>
                </a:solidFill>
                <a:effectLst/>
                <a:uLnTx/>
                <a:uFillTx/>
                <a:latin typeface="Saira Medium Bold"/>
                <a:ea typeface="+mn-ea"/>
                <a:cs typeface="+mn-cs"/>
              </a:rPr>
              <a:t>SCHOLARS</a:t>
            </a:r>
          </a:p>
        </p:txBody>
      </p:sp>
      <p:sp>
        <p:nvSpPr>
          <p:cNvPr id="11" name="TextBox 11"/>
          <p:cNvSpPr txBox="1"/>
          <p:nvPr/>
        </p:nvSpPr>
        <p:spPr>
          <a:xfrm rot="-5400000">
            <a:off x="-144907" y="7018965"/>
            <a:ext cx="3886200" cy="592470"/>
          </a:xfrm>
          <a:prstGeom prst="rect">
            <a:avLst/>
          </a:prstGeom>
        </p:spPr>
        <p:txBody>
          <a:bodyPr wrap="square" lIns="0" tIns="0" rIns="0" bIns="0" rtlCol="0" anchor="t">
            <a:spAutoFit/>
          </a:bodyPr>
          <a:lstStyle/>
          <a:p>
            <a:pPr>
              <a:lnSpc>
                <a:spcPts val="4759"/>
              </a:lnSpc>
            </a:pPr>
            <a:r>
              <a:rPr lang="en-US" sz="3399" dirty="0">
                <a:solidFill>
                  <a:srgbClr val="FFEFD6"/>
                </a:solidFill>
                <a:latin typeface="Saira" pitchFamily="2" charset="77"/>
              </a:rPr>
              <a:t>March  9,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EFD6"/>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rot="8100000">
            <a:off x="16323738" y="-4404975"/>
            <a:ext cx="2567029" cy="10905593"/>
            <a:chOff x="0" y="0"/>
            <a:chExt cx="3422705" cy="14540791"/>
          </a:xfrm>
        </p:grpSpPr>
        <p:sp>
          <p:nvSpPr>
            <p:cNvPr id="3" name="AutoShape 3"/>
            <p:cNvSpPr/>
            <p:nvPr/>
          </p:nvSpPr>
          <p:spPr>
            <a:xfrm>
              <a:off x="0" y="0"/>
              <a:ext cx="1140902" cy="14540791"/>
            </a:xfrm>
            <a:prstGeom prst="rect">
              <a:avLst/>
            </a:prstGeom>
            <a:solidFill>
              <a:srgbClr val="69A9B2">
                <a:alpha val="69804"/>
              </a:srgbClr>
            </a:solidFill>
          </p:spPr>
        </p:sp>
        <p:sp>
          <p:nvSpPr>
            <p:cNvPr id="4" name="AutoShape 4"/>
            <p:cNvSpPr/>
            <p:nvPr/>
          </p:nvSpPr>
          <p:spPr>
            <a:xfrm>
              <a:off x="1140902" y="0"/>
              <a:ext cx="1140902" cy="14540791"/>
            </a:xfrm>
            <a:prstGeom prst="rect">
              <a:avLst/>
            </a:prstGeom>
            <a:solidFill>
              <a:srgbClr val="69A9B2">
                <a:alpha val="40000"/>
              </a:srgbClr>
            </a:solidFill>
          </p:spPr>
        </p:sp>
        <p:sp>
          <p:nvSpPr>
            <p:cNvPr id="5" name="AutoShape 5"/>
            <p:cNvSpPr/>
            <p:nvPr/>
          </p:nvSpPr>
          <p:spPr>
            <a:xfrm>
              <a:off x="2281803" y="0"/>
              <a:ext cx="1140902" cy="14540791"/>
            </a:xfrm>
            <a:prstGeom prst="rect">
              <a:avLst/>
            </a:prstGeom>
            <a:solidFill>
              <a:srgbClr val="69A9B2">
                <a:alpha val="9804"/>
              </a:srgbClr>
            </a:solidFill>
          </p:spPr>
        </p:sp>
      </p:grpSp>
      <p:sp>
        <p:nvSpPr>
          <p:cNvPr id="9" name="Title 8">
            <a:extLst>
              <a:ext uri="{FF2B5EF4-FFF2-40B4-BE49-F238E27FC236}">
                <a16:creationId xmlns:a16="http://schemas.microsoft.com/office/drawing/2014/main" id="{B4F043A7-3C7A-4653-36B3-DC800F752E9C}"/>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dirty="0"/>
              <a:t>Deeply Rooted metrics</a:t>
            </a:r>
          </a:p>
        </p:txBody>
      </p:sp>
      <p:sp>
        <p:nvSpPr>
          <p:cNvPr id="7" name="TextBox 7"/>
          <p:cNvSpPr txBox="1"/>
          <p:nvPr/>
        </p:nvSpPr>
        <p:spPr>
          <a:xfrm>
            <a:off x="1028700" y="990600"/>
            <a:ext cx="11415132" cy="1173480"/>
          </a:xfrm>
          <a:prstGeom prst="rect">
            <a:avLst/>
          </a:prstGeom>
        </p:spPr>
        <p:txBody>
          <a:bodyPr lIns="0" tIns="0" rIns="0" bIns="0" rtlCol="0" anchor="t">
            <a:spAutoFit/>
          </a:bodyPr>
          <a:lstStyle/>
          <a:p>
            <a:pPr>
              <a:lnSpc>
                <a:spcPts val="4680"/>
              </a:lnSpc>
            </a:pPr>
            <a:r>
              <a:rPr lang="en-US" sz="3600" spc="107">
                <a:solidFill>
                  <a:srgbClr val="49403C"/>
                </a:solidFill>
                <a:latin typeface="Saira Bold Bold"/>
              </a:rPr>
              <a:t>Data for Community-Academic Collaboratives:</a:t>
            </a:r>
          </a:p>
          <a:p>
            <a:pPr>
              <a:lnSpc>
                <a:spcPts val="4680"/>
              </a:lnSpc>
            </a:pPr>
            <a:r>
              <a:rPr lang="en-US" sz="3600" spc="107">
                <a:solidFill>
                  <a:srgbClr val="49403C"/>
                </a:solidFill>
                <a:latin typeface="Saira Medium Bold"/>
              </a:rPr>
              <a:t>Penn Urban Health Lab's Deeply Rooted</a:t>
            </a:r>
          </a:p>
        </p:txBody>
      </p:sp>
      <p:pic>
        <p:nvPicPr>
          <p:cNvPr id="6" name="Picture 6" descr="Community Health: Coronary Heart Disease (CHD)&#10;Community violence: fatal and nonfatal shootings&#10;Urban nature: Tree Equity Score (TES)&#10;Vacancy: Concentration of vacant"/>
          <p:cNvPicPr>
            <a:picLocks noChangeAspect="1"/>
          </p:cNvPicPr>
          <p:nvPr/>
        </p:nvPicPr>
        <p:blipFill>
          <a:blip r:embed="rId3"/>
          <a:srcRect/>
          <a:stretch>
            <a:fillRect/>
          </a:stretch>
        </p:blipFill>
        <p:spPr>
          <a:xfrm>
            <a:off x="2095193" y="3269852"/>
            <a:ext cx="14097614" cy="576932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EFD6"/>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D3BB72-0347-F20A-AAD2-F2B07BD62BB3}"/>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r>
              <a:rPr lang="en-US" dirty="0"/>
              <a:t>Map of Deeply Rooted Composite Scores</a:t>
            </a:r>
          </a:p>
        </p:txBody>
      </p:sp>
      <p:pic>
        <p:nvPicPr>
          <p:cNvPr id="2" name="Picture 2" descr="Map of Deeply Rooted composites scores in South and Southwest Philadelphia, mapped by Census Tracts and overlaid with community partner locations. The highest scores between 175 and 197 correspond to the areas surrounding the Southwest CDC, Men of Mill Creek, and Urban Tree Connection. Scores between 150 and 175 match the area around ACHIEVEability. Scores between 125 and 150 match the area around HUP Cedar. The lowest scores less than 100 matched the area around Centennial Parkside."/>
          <p:cNvPicPr>
            <a:picLocks noChangeAspect="1"/>
          </p:cNvPicPr>
          <p:nvPr/>
        </p:nvPicPr>
        <p:blipFill>
          <a:blip r:embed="rId3"/>
          <a:srcRect/>
          <a:stretch>
            <a:fillRect/>
          </a:stretch>
        </p:blipFill>
        <p:spPr>
          <a:xfrm>
            <a:off x="5517832" y="0"/>
            <a:ext cx="7252335" cy="10287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EFD6"/>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BC6A47-ABE3-6738-D0B7-5400F4CDD68E}"/>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dirty="0"/>
              <a:t>Map of Mill Creek</a:t>
            </a:r>
          </a:p>
        </p:txBody>
      </p:sp>
      <p:pic>
        <p:nvPicPr>
          <p:cNvPr id="2" name="Picture 2" descr="A block-level map of Mill Creek in West Philadelphia outlined with Census tracts and showing vacant land lots in orange, street trees as green tree icons"/>
          <p:cNvPicPr>
            <a:picLocks noChangeAspect="1"/>
          </p:cNvPicPr>
          <p:nvPr/>
        </p:nvPicPr>
        <p:blipFill>
          <a:blip r:embed="rId3"/>
          <a:srcRect/>
          <a:stretch>
            <a:fillRect/>
          </a:stretch>
        </p:blipFill>
        <p:spPr>
          <a:xfrm>
            <a:off x="1847850" y="0"/>
            <a:ext cx="14592300" cy="10287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EFD6"/>
        </a:solidFill>
        <a:effectLst/>
      </p:bgPr>
    </p:bg>
    <p:spTree>
      <p:nvGrpSpPr>
        <p:cNvPr id="1" name=""/>
        <p:cNvGrpSpPr/>
        <p:nvPr/>
      </p:nvGrpSpPr>
      <p:grpSpPr>
        <a:xfrm>
          <a:off x="0" y="0"/>
          <a:ext cx="0" cy="0"/>
          <a:chOff x="0" y="0"/>
          <a:chExt cx="0" cy="0"/>
        </a:xfrm>
      </p:grpSpPr>
      <p:sp>
        <p:nvSpPr>
          <p:cNvPr id="6" name="TextBox 6"/>
          <p:cNvSpPr txBox="1">
            <a:spLocks noGrp="1"/>
          </p:cNvSpPr>
          <p:nvPr>
            <p:ph type="title" idx="4294967295"/>
          </p:nvPr>
        </p:nvSpPr>
        <p:spPr>
          <a:xfrm>
            <a:off x="3743382" y="4202112"/>
            <a:ext cx="10801235" cy="20066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15400"/>
              </a:lnSpc>
              <a:spcBef>
                <a:spcPts val="0"/>
              </a:spcBef>
              <a:spcAft>
                <a:spcPts val="0"/>
              </a:spcAft>
              <a:buClrTx/>
              <a:buSzTx/>
              <a:buFontTx/>
              <a:buNone/>
              <a:tabLst/>
              <a:defRPr/>
            </a:pPr>
            <a:r>
              <a:rPr kumimoji="0" lang="en-US" sz="14000" b="0" i="0" u="none" strike="noStrike" kern="1200" cap="none" spc="0" normalizeH="0" baseline="0" noProof="0" dirty="0">
                <a:ln>
                  <a:noFill/>
                </a:ln>
                <a:solidFill>
                  <a:srgbClr val="49403C"/>
                </a:solidFill>
                <a:effectLst/>
                <a:uLnTx/>
                <a:uFillTx/>
                <a:latin typeface="Saira Black"/>
                <a:ea typeface="+mn-ea"/>
                <a:cs typeface="+mn-cs"/>
              </a:rPr>
              <a:t>DEMO</a:t>
            </a:r>
          </a:p>
        </p:txBody>
      </p:sp>
      <p:grpSp>
        <p:nvGrpSpPr>
          <p:cNvPr id="11" name="Group 10">
            <a:extLst>
              <a:ext uri="{FF2B5EF4-FFF2-40B4-BE49-F238E27FC236}">
                <a16:creationId xmlns:a16="http://schemas.microsoft.com/office/drawing/2014/main" id="{449D387E-92EE-6035-F997-5AFF87C7B75F}"/>
              </a:ext>
              <a:ext uri="{C183D7F6-B498-43B3-948B-1728B52AA6E4}">
                <adec:decorative xmlns:adec="http://schemas.microsoft.com/office/drawing/2017/decorative" val="1"/>
              </a:ext>
            </a:extLst>
          </p:cNvPr>
          <p:cNvGrpSpPr/>
          <p:nvPr/>
        </p:nvGrpSpPr>
        <p:grpSpPr>
          <a:xfrm>
            <a:off x="0" y="-309297"/>
            <a:ext cx="18288000" cy="11214890"/>
            <a:chOff x="0" y="-309297"/>
            <a:chExt cx="18288000" cy="11214890"/>
          </a:xfrm>
        </p:grpSpPr>
        <p:grpSp>
          <p:nvGrpSpPr>
            <p:cNvPr id="2" name="Group 2">
              <a:extLst>
                <a:ext uri="{C183D7F6-B498-43B3-948B-1728B52AA6E4}">
                  <adec:decorative xmlns:adec="http://schemas.microsoft.com/office/drawing/2017/decorative" val="1"/>
                </a:ext>
              </a:extLst>
            </p:cNvPr>
            <p:cNvGrpSpPr/>
            <p:nvPr/>
          </p:nvGrpSpPr>
          <p:grpSpPr>
            <a:xfrm>
              <a:off x="0" y="-309297"/>
              <a:ext cx="2567029" cy="10905593"/>
              <a:chOff x="0" y="0"/>
              <a:chExt cx="3422705" cy="14540791"/>
            </a:xfrm>
          </p:grpSpPr>
          <p:sp>
            <p:nvSpPr>
              <p:cNvPr id="3" name="AutoShape 3"/>
              <p:cNvSpPr/>
              <p:nvPr/>
            </p:nvSpPr>
            <p:spPr>
              <a:xfrm>
                <a:off x="0" y="0"/>
                <a:ext cx="1140902" cy="14540791"/>
              </a:xfrm>
              <a:prstGeom prst="rect">
                <a:avLst/>
              </a:prstGeom>
              <a:solidFill>
                <a:srgbClr val="69A9B2">
                  <a:alpha val="69804"/>
                </a:srgbClr>
              </a:solidFill>
            </p:spPr>
          </p:sp>
          <p:sp>
            <p:nvSpPr>
              <p:cNvPr id="4" name="AutoShape 4"/>
              <p:cNvSpPr/>
              <p:nvPr/>
            </p:nvSpPr>
            <p:spPr>
              <a:xfrm>
                <a:off x="1140902" y="0"/>
                <a:ext cx="1140902" cy="14540791"/>
              </a:xfrm>
              <a:prstGeom prst="rect">
                <a:avLst/>
              </a:prstGeom>
              <a:solidFill>
                <a:srgbClr val="69A9B2">
                  <a:alpha val="40000"/>
                </a:srgbClr>
              </a:solidFill>
            </p:spPr>
          </p:sp>
          <p:sp>
            <p:nvSpPr>
              <p:cNvPr id="5" name="AutoShape 5"/>
              <p:cNvSpPr/>
              <p:nvPr/>
            </p:nvSpPr>
            <p:spPr>
              <a:xfrm>
                <a:off x="2281803" y="0"/>
                <a:ext cx="1140902" cy="14540791"/>
              </a:xfrm>
              <a:prstGeom prst="rect">
                <a:avLst/>
              </a:prstGeom>
              <a:solidFill>
                <a:srgbClr val="69A9B2">
                  <a:alpha val="9804"/>
                </a:srgbClr>
              </a:solidFill>
            </p:spPr>
          </p:sp>
        </p:grpSp>
        <p:grpSp>
          <p:nvGrpSpPr>
            <p:cNvPr id="7" name="Group 7">
              <a:extLst>
                <a:ext uri="{C183D7F6-B498-43B3-948B-1728B52AA6E4}">
                  <adec:decorative xmlns:adec="http://schemas.microsoft.com/office/drawing/2017/decorative" val="1"/>
                </a:ext>
              </a:extLst>
            </p:cNvPr>
            <p:cNvGrpSpPr/>
            <p:nvPr/>
          </p:nvGrpSpPr>
          <p:grpSpPr>
            <a:xfrm rot="-10800000">
              <a:off x="15720971" y="0"/>
              <a:ext cx="2567029" cy="10905593"/>
              <a:chOff x="0" y="0"/>
              <a:chExt cx="3422705" cy="14540791"/>
            </a:xfrm>
          </p:grpSpPr>
          <p:sp>
            <p:nvSpPr>
              <p:cNvPr id="8" name="AutoShape 8"/>
              <p:cNvSpPr/>
              <p:nvPr/>
            </p:nvSpPr>
            <p:spPr>
              <a:xfrm>
                <a:off x="0" y="0"/>
                <a:ext cx="1140902" cy="14540791"/>
              </a:xfrm>
              <a:prstGeom prst="rect">
                <a:avLst/>
              </a:prstGeom>
              <a:solidFill>
                <a:srgbClr val="69A9B2">
                  <a:alpha val="69804"/>
                </a:srgbClr>
              </a:solidFill>
            </p:spPr>
          </p:sp>
          <p:sp>
            <p:nvSpPr>
              <p:cNvPr id="9" name="AutoShape 9"/>
              <p:cNvSpPr/>
              <p:nvPr/>
            </p:nvSpPr>
            <p:spPr>
              <a:xfrm>
                <a:off x="1140902" y="0"/>
                <a:ext cx="1140902" cy="14540791"/>
              </a:xfrm>
              <a:prstGeom prst="rect">
                <a:avLst/>
              </a:prstGeom>
              <a:solidFill>
                <a:srgbClr val="69A9B2">
                  <a:alpha val="40000"/>
                </a:srgbClr>
              </a:solidFill>
            </p:spPr>
          </p:sp>
          <p:sp>
            <p:nvSpPr>
              <p:cNvPr id="10" name="AutoShape 10"/>
              <p:cNvSpPr/>
              <p:nvPr/>
            </p:nvSpPr>
            <p:spPr>
              <a:xfrm>
                <a:off x="2281803" y="0"/>
                <a:ext cx="1140902" cy="14540791"/>
              </a:xfrm>
              <a:prstGeom prst="rect">
                <a:avLst/>
              </a:prstGeom>
              <a:solidFill>
                <a:srgbClr val="69A9B2">
                  <a:alpha val="9804"/>
                </a:srgbClr>
              </a:solidFill>
            </p:spPr>
          </p:sp>
        </p:gr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EFD6"/>
        </a:solidFill>
        <a:effectLst/>
      </p:bgPr>
    </p:bg>
    <p:spTree>
      <p:nvGrpSpPr>
        <p:cNvPr id="1" name=""/>
        <p:cNvGrpSpPr/>
        <p:nvPr/>
      </p:nvGrpSpPr>
      <p:grpSpPr>
        <a:xfrm>
          <a:off x="0" y="0"/>
          <a:ext cx="0" cy="0"/>
          <a:chOff x="0" y="0"/>
          <a:chExt cx="0" cy="0"/>
        </a:xfrm>
      </p:grpSpPr>
      <p:sp>
        <p:nvSpPr>
          <p:cNvPr id="3" name="TextBox 3"/>
          <p:cNvSpPr txBox="1">
            <a:spLocks noGrp="1"/>
          </p:cNvSpPr>
          <p:nvPr>
            <p:ph type="title" idx="4294967295"/>
          </p:nvPr>
        </p:nvSpPr>
        <p:spPr>
          <a:xfrm>
            <a:off x="3866834" y="556260"/>
            <a:ext cx="10554331" cy="47244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3900"/>
              </a:lnSpc>
              <a:spcBef>
                <a:spcPts val="0"/>
              </a:spcBef>
              <a:spcAft>
                <a:spcPts val="0"/>
              </a:spcAft>
              <a:buClrTx/>
              <a:buSzTx/>
              <a:buFontTx/>
              <a:buNone/>
              <a:tabLst/>
              <a:defRPr/>
            </a:pPr>
            <a:r>
              <a:rPr kumimoji="0" lang="en-US" sz="2600" b="0" i="0" u="sng" strike="noStrike" kern="1200" cap="none" spc="26" normalizeH="0" baseline="0" noProof="0" dirty="0">
                <a:ln>
                  <a:noFill/>
                </a:ln>
                <a:solidFill>
                  <a:srgbClr val="49403C"/>
                </a:solidFill>
                <a:effectLst/>
                <a:uLnTx/>
                <a:uFillTx/>
                <a:latin typeface="Saira Light"/>
                <a:ea typeface="+mn-ea"/>
                <a:cs typeface="+mn-cs"/>
                <a:hlinkClick r:id="rId3" tooltip="https://controller.phila.gov/philadelphia-audits/mapping-gun-violence/#/?year=2023&amp;map=12.25%2F39.92900%2F-75.08823"/>
              </a:rPr>
              <a:t>Interactive: Mapping Philadelphia's Gun Crisis (as of March 7, 2023)</a:t>
            </a:r>
          </a:p>
        </p:txBody>
      </p:sp>
      <p:pic>
        <p:nvPicPr>
          <p:cNvPr id="2" name="Picture 2" descr="Snapshot of the City of Philadelphia's Office of the Controller dashboard displaying bar chart summaries for data of victims of gun violence (e.g., victims categorized by racial group, sex, and age)."/>
          <p:cNvPicPr>
            <a:picLocks noChangeAspect="1"/>
          </p:cNvPicPr>
          <p:nvPr/>
        </p:nvPicPr>
        <p:blipFill>
          <a:blip r:embed="rId4"/>
          <a:srcRect/>
          <a:stretch>
            <a:fillRect/>
          </a:stretch>
        </p:blipFill>
        <p:spPr>
          <a:xfrm>
            <a:off x="2313789" y="1434724"/>
            <a:ext cx="13660421" cy="82296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EFD6"/>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D77FE0B-FD95-B6E5-AAA6-51CA4CF34D56}"/>
              </a:ext>
              <a:ext uri="{C183D7F6-B498-43B3-948B-1728B52AA6E4}">
                <adec:decorative xmlns:adec="http://schemas.microsoft.com/office/drawing/2017/decorative" val="1"/>
              </a:ext>
            </a:extLst>
          </p:cNvPr>
          <p:cNvGrpSpPr/>
          <p:nvPr/>
        </p:nvGrpSpPr>
        <p:grpSpPr>
          <a:xfrm>
            <a:off x="-4981138" y="-509629"/>
            <a:ext cx="12842623" cy="10796629"/>
            <a:chOff x="-4981138" y="-509629"/>
            <a:chExt cx="12842623" cy="10796629"/>
          </a:xfrm>
        </p:grpSpPr>
        <p:sp>
          <p:nvSpPr>
            <p:cNvPr id="2" name="AutoShape 2">
              <a:extLst>
                <a:ext uri="{C183D7F6-B498-43B3-948B-1728B52AA6E4}">
                  <adec:decorative xmlns:adec="http://schemas.microsoft.com/office/drawing/2017/decorative" val="1"/>
                </a:ext>
              </a:extLst>
            </p:cNvPr>
            <p:cNvSpPr/>
            <p:nvPr/>
          </p:nvSpPr>
          <p:spPr>
            <a:xfrm>
              <a:off x="-570451" y="-509629"/>
              <a:ext cx="6494906" cy="8229600"/>
            </a:xfrm>
            <a:prstGeom prst="rect">
              <a:avLst/>
            </a:prstGeom>
            <a:solidFill>
              <a:srgbClr val="69A9B2"/>
            </a:solidFill>
          </p:spPr>
        </p:sp>
        <p:grpSp>
          <p:nvGrpSpPr>
            <p:cNvPr id="3" name="Group 3">
              <a:extLst>
                <a:ext uri="{C183D7F6-B498-43B3-948B-1728B52AA6E4}">
                  <adec:decorative xmlns:adec="http://schemas.microsoft.com/office/drawing/2017/decorative" val="1"/>
                </a:ext>
              </a:extLst>
            </p:cNvPr>
            <p:cNvGrpSpPr/>
            <p:nvPr/>
          </p:nvGrpSpPr>
          <p:grpSpPr>
            <a:xfrm>
              <a:off x="-4981138" y="7719971"/>
              <a:ext cx="10905593" cy="2567029"/>
              <a:chOff x="0" y="0"/>
              <a:chExt cx="14540791" cy="3422705"/>
            </a:xfrm>
          </p:grpSpPr>
          <p:sp>
            <p:nvSpPr>
              <p:cNvPr id="4" name="AutoShape 4"/>
              <p:cNvSpPr/>
              <p:nvPr/>
            </p:nvSpPr>
            <p:spPr>
              <a:xfrm rot="5400000">
                <a:off x="6699945" y="-6699945"/>
                <a:ext cx="1140902" cy="14540791"/>
              </a:xfrm>
              <a:prstGeom prst="rect">
                <a:avLst/>
              </a:prstGeom>
              <a:solidFill>
                <a:srgbClr val="69A9B2">
                  <a:alpha val="69804"/>
                </a:srgbClr>
              </a:solidFill>
            </p:spPr>
          </p:sp>
          <p:sp>
            <p:nvSpPr>
              <p:cNvPr id="5" name="AutoShape 5"/>
              <p:cNvSpPr/>
              <p:nvPr/>
            </p:nvSpPr>
            <p:spPr>
              <a:xfrm rot="5400000">
                <a:off x="6699945" y="-5559043"/>
                <a:ext cx="1140902" cy="14540791"/>
              </a:xfrm>
              <a:prstGeom prst="rect">
                <a:avLst/>
              </a:prstGeom>
              <a:solidFill>
                <a:srgbClr val="69A9B2">
                  <a:alpha val="40000"/>
                </a:srgbClr>
              </a:solidFill>
            </p:spPr>
          </p:sp>
          <p:sp>
            <p:nvSpPr>
              <p:cNvPr id="6" name="AutoShape 6"/>
              <p:cNvSpPr/>
              <p:nvPr/>
            </p:nvSpPr>
            <p:spPr>
              <a:xfrm rot="5400000">
                <a:off x="6699945" y="-4418141"/>
                <a:ext cx="1140902" cy="14540791"/>
              </a:xfrm>
              <a:prstGeom prst="rect">
                <a:avLst/>
              </a:prstGeom>
              <a:solidFill>
                <a:srgbClr val="69A9B2">
                  <a:alpha val="9804"/>
                </a:srgbClr>
              </a:solidFill>
            </p:spPr>
          </p:sp>
        </p:grpSp>
        <p:grpSp>
          <p:nvGrpSpPr>
            <p:cNvPr id="7" name="Group 6">
              <a:extLst>
                <a:ext uri="{FF2B5EF4-FFF2-40B4-BE49-F238E27FC236}">
                  <a16:creationId xmlns:a16="http://schemas.microsoft.com/office/drawing/2014/main" id="{379BAE76-CF06-AE8D-A1FE-B13CCA2C0844}"/>
                </a:ext>
              </a:extLst>
            </p:cNvPr>
            <p:cNvGrpSpPr/>
            <p:nvPr/>
          </p:nvGrpSpPr>
          <p:grpSpPr>
            <a:xfrm>
              <a:off x="6893323" y="596508"/>
              <a:ext cx="968162" cy="7968021"/>
              <a:chOff x="6893323" y="596508"/>
              <a:chExt cx="968162" cy="7968021"/>
            </a:xfrm>
          </p:grpSpPr>
          <p:pic>
            <p:nvPicPr>
              <p:cNvPr id="10" name="Picture 10">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893323" y="7457483"/>
                <a:ext cx="968162" cy="1107046"/>
              </a:xfrm>
              <a:prstGeom prst="rect">
                <a:avLst/>
              </a:prstGeom>
            </p:spPr>
          </p:pic>
          <p:pic>
            <p:nvPicPr>
              <p:cNvPr id="14" name="Picture 14">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893323" y="3279558"/>
                <a:ext cx="967765" cy="967765"/>
              </a:xfrm>
              <a:prstGeom prst="rect">
                <a:avLst/>
              </a:prstGeom>
            </p:spPr>
          </p:pic>
          <p:pic>
            <p:nvPicPr>
              <p:cNvPr id="18" name="Picture 18">
                <a:extLs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893720" y="596508"/>
                <a:ext cx="967765" cy="967765"/>
              </a:xfrm>
              <a:prstGeom prst="rect">
                <a:avLst/>
              </a:prstGeom>
            </p:spPr>
          </p:pic>
        </p:grpSp>
      </p:grpSp>
      <p:sp>
        <p:nvSpPr>
          <p:cNvPr id="19" name="TextBox 19"/>
          <p:cNvSpPr txBox="1"/>
          <p:nvPr/>
        </p:nvSpPr>
        <p:spPr>
          <a:xfrm>
            <a:off x="471658" y="1082881"/>
            <a:ext cx="4895755" cy="845820"/>
          </a:xfrm>
          <a:prstGeom prst="rect">
            <a:avLst/>
          </a:prstGeom>
        </p:spPr>
        <p:txBody>
          <a:bodyPr lIns="0" tIns="0" rIns="0" bIns="0" rtlCol="0" anchor="t">
            <a:spAutoFit/>
          </a:bodyPr>
          <a:lstStyle/>
          <a:p>
            <a:pPr>
              <a:lnSpc>
                <a:spcPts val="6764"/>
              </a:lnSpc>
            </a:pPr>
            <a:r>
              <a:rPr lang="en-US" sz="5499" spc="329" dirty="0">
                <a:solidFill>
                  <a:srgbClr val="FFEFD6"/>
                </a:solidFill>
                <a:latin typeface="Saira Medium"/>
              </a:rPr>
              <a:t>DEMO</a:t>
            </a:r>
          </a:p>
        </p:txBody>
      </p:sp>
      <p:sp>
        <p:nvSpPr>
          <p:cNvPr id="20" name="TextBox 20"/>
          <p:cNvSpPr txBox="1">
            <a:spLocks noGrp="1"/>
          </p:cNvSpPr>
          <p:nvPr>
            <p:ph type="title" idx="4294967295"/>
          </p:nvPr>
        </p:nvSpPr>
        <p:spPr>
          <a:xfrm>
            <a:off x="471658" y="1852501"/>
            <a:ext cx="5419374" cy="146304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3900"/>
              </a:lnSpc>
              <a:spcBef>
                <a:spcPct val="0"/>
              </a:spcBef>
              <a:spcAft>
                <a:spcPts val="0"/>
              </a:spcAft>
              <a:buClrTx/>
              <a:buSzTx/>
              <a:buFontTx/>
              <a:buNone/>
              <a:tabLst/>
              <a:defRPr/>
            </a:pPr>
            <a:r>
              <a:rPr kumimoji="0" lang="en-US" sz="2600" b="0" i="0" u="none" strike="noStrike" kern="1200" cap="none" spc="26" normalizeH="0" baseline="0" noProof="0" dirty="0">
                <a:ln>
                  <a:noFill/>
                </a:ln>
                <a:solidFill>
                  <a:srgbClr val="FFEFD6"/>
                </a:solidFill>
                <a:effectLst/>
                <a:uLnTx/>
                <a:uFillTx/>
                <a:latin typeface="Saira Light"/>
                <a:ea typeface="+mn-ea"/>
                <a:cs typeface="+mn-cs"/>
              </a:rPr>
              <a:t>Creating some data summaries using data on victims of gun violence</a:t>
            </a:r>
          </a:p>
        </p:txBody>
      </p:sp>
      <p:sp>
        <p:nvSpPr>
          <p:cNvPr id="16" name="TextBox 16"/>
          <p:cNvSpPr txBox="1"/>
          <p:nvPr/>
        </p:nvSpPr>
        <p:spPr>
          <a:xfrm>
            <a:off x="8464407" y="567933"/>
            <a:ext cx="8794893" cy="537845"/>
          </a:xfrm>
          <a:prstGeom prst="rect">
            <a:avLst/>
          </a:prstGeom>
        </p:spPr>
        <p:txBody>
          <a:bodyPr lIns="0" tIns="0" rIns="0" bIns="0" rtlCol="0" anchor="t">
            <a:spAutoFit/>
          </a:bodyPr>
          <a:lstStyle/>
          <a:p>
            <a:pPr>
              <a:lnSpc>
                <a:spcPts val="4420"/>
              </a:lnSpc>
            </a:pPr>
            <a:r>
              <a:rPr lang="en-US" sz="3400" spc="102" dirty="0">
                <a:solidFill>
                  <a:srgbClr val="49403C"/>
                </a:solidFill>
                <a:latin typeface="Saira Bold"/>
              </a:rPr>
              <a:t>Sourcing the data</a:t>
            </a:r>
          </a:p>
        </p:txBody>
      </p:sp>
      <p:sp>
        <p:nvSpPr>
          <p:cNvPr id="17" name="TextBox 17"/>
          <p:cNvSpPr txBox="1"/>
          <p:nvPr/>
        </p:nvSpPr>
        <p:spPr>
          <a:xfrm>
            <a:off x="8464407" y="1341325"/>
            <a:ext cx="8794893" cy="1479709"/>
          </a:xfrm>
          <a:prstGeom prst="rect">
            <a:avLst/>
          </a:prstGeom>
        </p:spPr>
        <p:txBody>
          <a:bodyPr lIns="0" tIns="0" rIns="0" bIns="0" rtlCol="0" anchor="t">
            <a:spAutoFit/>
          </a:bodyPr>
          <a:lstStyle/>
          <a:p>
            <a:pPr marL="561341" lvl="1" indent="-280670">
              <a:lnSpc>
                <a:spcPts val="3900"/>
              </a:lnSpc>
              <a:buFont typeface="Arial"/>
              <a:buChar char="•"/>
            </a:pPr>
            <a:r>
              <a:rPr lang="en-US" sz="2600" spc="26" dirty="0">
                <a:solidFill>
                  <a:srgbClr val="49403C"/>
                </a:solidFill>
                <a:latin typeface="Saira Light"/>
              </a:rPr>
              <a:t>Dataset on city-wide victims of gun violence</a:t>
            </a:r>
          </a:p>
          <a:p>
            <a:pPr marL="561341" lvl="1" indent="-280670">
              <a:lnSpc>
                <a:spcPts val="3900"/>
              </a:lnSpc>
              <a:buFont typeface="Arial"/>
              <a:buChar char="•"/>
            </a:pPr>
            <a:r>
              <a:rPr lang="en-US" sz="2600" u="sng" spc="26" dirty="0">
                <a:solidFill>
                  <a:srgbClr val="49403C"/>
                </a:solidFill>
                <a:latin typeface="Saira Light"/>
                <a:hlinkClick r:id="rId9" tooltip="https://opendataphilly.org/dataset/shooting-victims"/>
              </a:rPr>
              <a:t>https://opendataphilly.org/dataset/shooting-victims</a:t>
            </a:r>
          </a:p>
          <a:p>
            <a:pPr marL="561340" lvl="1" indent="-280670">
              <a:lnSpc>
                <a:spcPts val="3900"/>
              </a:lnSpc>
              <a:buFont typeface="Arial"/>
              <a:buChar char="•"/>
            </a:pPr>
            <a:r>
              <a:rPr lang="en-US" sz="2600" spc="26" dirty="0">
                <a:solidFill>
                  <a:srgbClr val="49403C"/>
                </a:solidFill>
                <a:latin typeface="Saira Light"/>
              </a:rPr>
              <a:t>Download as a CSV</a:t>
            </a:r>
          </a:p>
        </p:txBody>
      </p:sp>
      <p:sp>
        <p:nvSpPr>
          <p:cNvPr id="12" name="TextBox 12"/>
          <p:cNvSpPr txBox="1"/>
          <p:nvPr/>
        </p:nvSpPr>
        <p:spPr>
          <a:xfrm>
            <a:off x="8464406" y="3250983"/>
            <a:ext cx="8794894" cy="573405"/>
          </a:xfrm>
          <a:prstGeom prst="rect">
            <a:avLst/>
          </a:prstGeom>
        </p:spPr>
        <p:txBody>
          <a:bodyPr lIns="0" tIns="0" rIns="0" bIns="0" rtlCol="0" anchor="t">
            <a:spAutoFit/>
          </a:bodyPr>
          <a:lstStyle/>
          <a:p>
            <a:pPr>
              <a:lnSpc>
                <a:spcPts val="4680"/>
              </a:lnSpc>
            </a:pPr>
            <a:r>
              <a:rPr lang="en-US" sz="3600" spc="107">
                <a:solidFill>
                  <a:srgbClr val="49403C"/>
                </a:solidFill>
                <a:latin typeface="Saira Bold"/>
              </a:rPr>
              <a:t>Summarizing the data</a:t>
            </a:r>
          </a:p>
        </p:txBody>
      </p:sp>
      <p:sp>
        <p:nvSpPr>
          <p:cNvPr id="13" name="TextBox 13"/>
          <p:cNvSpPr txBox="1"/>
          <p:nvPr/>
        </p:nvSpPr>
        <p:spPr>
          <a:xfrm>
            <a:off x="8464406" y="4013243"/>
            <a:ext cx="8794894" cy="2987040"/>
          </a:xfrm>
          <a:prstGeom prst="rect">
            <a:avLst/>
          </a:prstGeom>
        </p:spPr>
        <p:txBody>
          <a:bodyPr lIns="0" tIns="0" rIns="0" bIns="0" rtlCol="0" anchor="t">
            <a:spAutoFit/>
          </a:bodyPr>
          <a:lstStyle/>
          <a:p>
            <a:pPr marL="561341" lvl="1" indent="-280670">
              <a:lnSpc>
                <a:spcPts val="3900"/>
              </a:lnSpc>
              <a:buFont typeface="Arial"/>
              <a:buChar char="•"/>
            </a:pPr>
            <a:r>
              <a:rPr lang="en-US" sz="2600" spc="26" dirty="0">
                <a:solidFill>
                  <a:srgbClr val="49403C"/>
                </a:solidFill>
                <a:latin typeface="Saira Light"/>
              </a:rPr>
              <a:t>Create </a:t>
            </a:r>
            <a:r>
              <a:rPr lang="en-US" sz="2600" spc="26" dirty="0">
                <a:solidFill>
                  <a:srgbClr val="49403C"/>
                </a:solidFill>
                <a:latin typeface="Saira Light Bold"/>
              </a:rPr>
              <a:t>pivot table</a:t>
            </a:r>
            <a:r>
              <a:rPr lang="en-US" sz="2600" spc="26" dirty="0">
                <a:solidFill>
                  <a:srgbClr val="49403C"/>
                </a:solidFill>
                <a:latin typeface="Saira Light"/>
              </a:rPr>
              <a:t> in MS Excel</a:t>
            </a:r>
          </a:p>
          <a:p>
            <a:pPr marL="561341" lvl="1" indent="-280670">
              <a:lnSpc>
                <a:spcPts val="3900"/>
              </a:lnSpc>
              <a:buFont typeface="Arial"/>
              <a:buChar char="•"/>
            </a:pPr>
            <a:r>
              <a:rPr lang="en-US" sz="2600" spc="26" dirty="0">
                <a:solidFill>
                  <a:srgbClr val="49403C"/>
                </a:solidFill>
                <a:latin typeface="Saira Light"/>
              </a:rPr>
              <a:t>Add </a:t>
            </a:r>
            <a:r>
              <a:rPr lang="en-US" sz="2600" spc="26" dirty="0">
                <a:solidFill>
                  <a:srgbClr val="49403C"/>
                </a:solidFill>
                <a:latin typeface="Saira Light Bold"/>
              </a:rPr>
              <a:t>year </a:t>
            </a:r>
            <a:r>
              <a:rPr lang="en-US" sz="2600" spc="26" dirty="0">
                <a:solidFill>
                  <a:srgbClr val="49403C"/>
                </a:solidFill>
                <a:latin typeface="Saira Light"/>
              </a:rPr>
              <a:t>and </a:t>
            </a:r>
            <a:r>
              <a:rPr lang="en-US" sz="2600" spc="26" dirty="0">
                <a:solidFill>
                  <a:srgbClr val="49403C"/>
                </a:solidFill>
                <a:latin typeface="Saira Light Bold"/>
              </a:rPr>
              <a:t>fatal</a:t>
            </a:r>
            <a:r>
              <a:rPr lang="en-US" sz="2600" spc="26" dirty="0">
                <a:solidFill>
                  <a:srgbClr val="49403C"/>
                </a:solidFill>
                <a:latin typeface="Saira Light"/>
              </a:rPr>
              <a:t> variables to Filters (filter to 2023)</a:t>
            </a:r>
          </a:p>
          <a:p>
            <a:pPr marL="561341" lvl="1" indent="-280670">
              <a:lnSpc>
                <a:spcPts val="3900"/>
              </a:lnSpc>
              <a:buFont typeface="Arial"/>
              <a:buChar char="•"/>
            </a:pPr>
            <a:r>
              <a:rPr lang="en-US" sz="2600" spc="26" dirty="0">
                <a:solidFill>
                  <a:srgbClr val="49403C"/>
                </a:solidFill>
                <a:latin typeface="Saira Light"/>
              </a:rPr>
              <a:t>Add </a:t>
            </a:r>
            <a:r>
              <a:rPr lang="en-US" sz="2600" spc="26" dirty="0">
                <a:solidFill>
                  <a:srgbClr val="49403C"/>
                </a:solidFill>
                <a:latin typeface="Saira Light Bold"/>
              </a:rPr>
              <a:t>race </a:t>
            </a:r>
            <a:r>
              <a:rPr lang="en-US" sz="2600" spc="26" dirty="0">
                <a:solidFill>
                  <a:srgbClr val="49403C"/>
                </a:solidFill>
                <a:latin typeface="Saira Light"/>
              </a:rPr>
              <a:t>and </a:t>
            </a:r>
            <a:r>
              <a:rPr lang="en-US" sz="2600" spc="26" dirty="0" err="1">
                <a:solidFill>
                  <a:srgbClr val="49403C"/>
                </a:solidFill>
                <a:latin typeface="Saira Light Bold"/>
              </a:rPr>
              <a:t>latino</a:t>
            </a:r>
            <a:r>
              <a:rPr lang="en-US" sz="2600" spc="26" dirty="0">
                <a:solidFill>
                  <a:srgbClr val="49403C"/>
                </a:solidFill>
                <a:latin typeface="Saira Light Bold"/>
              </a:rPr>
              <a:t> </a:t>
            </a:r>
            <a:r>
              <a:rPr lang="en-US" sz="2600" spc="26" dirty="0">
                <a:solidFill>
                  <a:srgbClr val="49403C"/>
                </a:solidFill>
                <a:latin typeface="Saira Light"/>
              </a:rPr>
              <a:t>variables to Rows</a:t>
            </a:r>
          </a:p>
          <a:p>
            <a:pPr marL="561341" lvl="1" indent="-280670">
              <a:lnSpc>
                <a:spcPts val="3900"/>
              </a:lnSpc>
              <a:buFont typeface="Arial"/>
              <a:buChar char="•"/>
            </a:pPr>
            <a:r>
              <a:rPr lang="en-US" sz="2600" spc="26" dirty="0">
                <a:solidFill>
                  <a:srgbClr val="49403C"/>
                </a:solidFill>
                <a:latin typeface="Saira Light"/>
              </a:rPr>
              <a:t>Add </a:t>
            </a:r>
            <a:r>
              <a:rPr lang="en-US" sz="2600" spc="26" dirty="0">
                <a:solidFill>
                  <a:srgbClr val="49403C"/>
                </a:solidFill>
                <a:latin typeface="Saira Light Bold"/>
              </a:rPr>
              <a:t>sex</a:t>
            </a:r>
            <a:r>
              <a:rPr lang="en-US" sz="2600" spc="26" dirty="0">
                <a:solidFill>
                  <a:srgbClr val="49403C"/>
                </a:solidFill>
                <a:latin typeface="Saira Light"/>
              </a:rPr>
              <a:t> variable to Columns</a:t>
            </a:r>
          </a:p>
          <a:p>
            <a:pPr marL="561341" lvl="1" indent="-280670">
              <a:lnSpc>
                <a:spcPts val="3900"/>
              </a:lnSpc>
              <a:buFont typeface="Arial"/>
              <a:buChar char="•"/>
            </a:pPr>
            <a:r>
              <a:rPr lang="en-US" sz="2600" spc="26" dirty="0">
                <a:solidFill>
                  <a:srgbClr val="49403C"/>
                </a:solidFill>
                <a:latin typeface="Saira Light"/>
              </a:rPr>
              <a:t>Add </a:t>
            </a:r>
            <a:r>
              <a:rPr lang="en-US" sz="2600" spc="26" dirty="0">
                <a:solidFill>
                  <a:srgbClr val="49403C"/>
                </a:solidFill>
                <a:latin typeface="Saira Light Bold"/>
              </a:rPr>
              <a:t>race </a:t>
            </a:r>
            <a:r>
              <a:rPr lang="en-US" sz="2600" spc="26" dirty="0">
                <a:solidFill>
                  <a:srgbClr val="49403C"/>
                </a:solidFill>
                <a:latin typeface="Saira Light"/>
              </a:rPr>
              <a:t>variable to Values: Count of race</a:t>
            </a:r>
          </a:p>
          <a:p>
            <a:pPr marL="561341" lvl="1" indent="-280670">
              <a:lnSpc>
                <a:spcPts val="3900"/>
              </a:lnSpc>
              <a:buFont typeface="Arial"/>
              <a:buChar char="•"/>
            </a:pPr>
            <a:r>
              <a:rPr lang="en-US" sz="2600" spc="26" dirty="0">
                <a:solidFill>
                  <a:srgbClr val="49403C"/>
                </a:solidFill>
                <a:latin typeface="Saira Light"/>
              </a:rPr>
              <a:t>Customize labels along the way using </a:t>
            </a:r>
            <a:r>
              <a:rPr lang="en-US" sz="2600" spc="26" dirty="0">
                <a:solidFill>
                  <a:srgbClr val="49403C"/>
                </a:solidFill>
                <a:latin typeface="Saira Light"/>
                <a:hlinkClick r:id="rId10"/>
              </a:rPr>
              <a:t>metadata</a:t>
            </a:r>
            <a:endParaRPr lang="en-US" sz="2600" spc="26" dirty="0">
              <a:solidFill>
                <a:srgbClr val="49403C"/>
              </a:solidFill>
              <a:latin typeface="Saira Light"/>
            </a:endParaRPr>
          </a:p>
        </p:txBody>
      </p:sp>
      <p:sp>
        <p:nvSpPr>
          <p:cNvPr id="8" name="TextBox 8"/>
          <p:cNvSpPr txBox="1"/>
          <p:nvPr/>
        </p:nvSpPr>
        <p:spPr>
          <a:xfrm>
            <a:off x="8464406" y="7428908"/>
            <a:ext cx="8794894" cy="573405"/>
          </a:xfrm>
          <a:prstGeom prst="rect">
            <a:avLst/>
          </a:prstGeom>
        </p:spPr>
        <p:txBody>
          <a:bodyPr lIns="0" tIns="0" rIns="0" bIns="0" rtlCol="0" anchor="t">
            <a:spAutoFit/>
          </a:bodyPr>
          <a:lstStyle/>
          <a:p>
            <a:pPr>
              <a:lnSpc>
                <a:spcPts val="4680"/>
              </a:lnSpc>
            </a:pPr>
            <a:r>
              <a:rPr lang="en-US" sz="3600" spc="107">
                <a:solidFill>
                  <a:srgbClr val="49403C"/>
                </a:solidFill>
                <a:latin typeface="Saira Bold"/>
              </a:rPr>
              <a:t>Visualizing the data</a:t>
            </a:r>
          </a:p>
        </p:txBody>
      </p:sp>
      <p:sp>
        <p:nvSpPr>
          <p:cNvPr id="9" name="TextBox 9"/>
          <p:cNvSpPr txBox="1"/>
          <p:nvPr/>
        </p:nvSpPr>
        <p:spPr>
          <a:xfrm>
            <a:off x="8464406" y="8191168"/>
            <a:ext cx="8794894" cy="1472565"/>
          </a:xfrm>
          <a:prstGeom prst="rect">
            <a:avLst/>
          </a:prstGeom>
        </p:spPr>
        <p:txBody>
          <a:bodyPr lIns="0" tIns="0" rIns="0" bIns="0" rtlCol="0" anchor="t">
            <a:spAutoFit/>
          </a:bodyPr>
          <a:lstStyle/>
          <a:p>
            <a:pPr marL="561341" lvl="1" indent="-280670">
              <a:lnSpc>
                <a:spcPts val="3900"/>
              </a:lnSpc>
              <a:buFont typeface="Arial"/>
              <a:buChar char="•"/>
            </a:pPr>
            <a:r>
              <a:rPr lang="en-US" sz="2600" spc="26" dirty="0">
                <a:solidFill>
                  <a:srgbClr val="49403C"/>
                </a:solidFill>
                <a:latin typeface="Saira Light"/>
              </a:rPr>
              <a:t>Insert </a:t>
            </a:r>
            <a:r>
              <a:rPr lang="en-US" sz="2600" spc="26" dirty="0">
                <a:solidFill>
                  <a:srgbClr val="49403C"/>
                </a:solidFill>
                <a:latin typeface="Saira Light Bold"/>
              </a:rPr>
              <a:t>pivot chart</a:t>
            </a:r>
          </a:p>
          <a:p>
            <a:pPr marL="561341" lvl="1" indent="-280670">
              <a:lnSpc>
                <a:spcPts val="3900"/>
              </a:lnSpc>
              <a:buFont typeface="Arial"/>
              <a:buChar char="•"/>
            </a:pPr>
            <a:r>
              <a:rPr lang="en-US" sz="2600" spc="26" dirty="0">
                <a:solidFill>
                  <a:srgbClr val="49403C"/>
                </a:solidFill>
                <a:latin typeface="Saira Light"/>
              </a:rPr>
              <a:t>Change chart to horizontal bar chart</a:t>
            </a:r>
          </a:p>
          <a:p>
            <a:pPr marL="561341" lvl="1" indent="-280670">
              <a:lnSpc>
                <a:spcPts val="3900"/>
              </a:lnSpc>
              <a:buFont typeface="Arial"/>
              <a:buChar char="•"/>
            </a:pPr>
            <a:r>
              <a:rPr lang="en-US" sz="2600" spc="26" dirty="0">
                <a:solidFill>
                  <a:srgbClr val="49403C"/>
                </a:solidFill>
                <a:latin typeface="Saira Light"/>
              </a:rPr>
              <a:t>Add data labels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EFD6"/>
        </a:solidFill>
        <a:effectLst/>
      </p:bgPr>
    </p:bg>
    <p:spTree>
      <p:nvGrpSpPr>
        <p:cNvPr id="1" name=""/>
        <p:cNvGrpSpPr/>
        <p:nvPr/>
      </p:nvGrpSpPr>
      <p:grpSpPr>
        <a:xfrm>
          <a:off x="0" y="0"/>
          <a:ext cx="0" cy="0"/>
          <a:chOff x="0" y="0"/>
          <a:chExt cx="0" cy="0"/>
        </a:xfrm>
      </p:grpSpPr>
      <p:sp>
        <p:nvSpPr>
          <p:cNvPr id="4" name="TextBox 4"/>
          <p:cNvSpPr txBox="1"/>
          <p:nvPr/>
        </p:nvSpPr>
        <p:spPr>
          <a:xfrm>
            <a:off x="1028700" y="5825079"/>
            <a:ext cx="5419374" cy="2129665"/>
          </a:xfrm>
          <a:prstGeom prst="rect">
            <a:avLst/>
          </a:prstGeom>
        </p:spPr>
        <p:txBody>
          <a:bodyPr lIns="0" tIns="0" rIns="0" bIns="0" rtlCol="0" anchor="t">
            <a:spAutoFit/>
          </a:bodyPr>
          <a:lstStyle/>
          <a:p>
            <a:pPr marL="0" lvl="0" indent="0" algn="l">
              <a:lnSpc>
                <a:spcPts val="8399"/>
              </a:lnSpc>
              <a:spcBef>
                <a:spcPct val="0"/>
              </a:spcBef>
            </a:pPr>
            <a:r>
              <a:rPr lang="en-US" sz="6999" u="none" spc="209" dirty="0">
                <a:solidFill>
                  <a:srgbClr val="49403C"/>
                </a:solidFill>
                <a:latin typeface="Saira Black"/>
              </a:rPr>
              <a:t>FREE RESOURCES</a:t>
            </a:r>
          </a:p>
        </p:txBody>
      </p:sp>
      <p:sp>
        <p:nvSpPr>
          <p:cNvPr id="3" name="TextBox 3"/>
          <p:cNvSpPr txBox="1">
            <a:spLocks noGrp="1"/>
          </p:cNvSpPr>
          <p:nvPr>
            <p:ph type="title" idx="4294967295"/>
          </p:nvPr>
        </p:nvSpPr>
        <p:spPr>
          <a:xfrm>
            <a:off x="1028700" y="8318090"/>
            <a:ext cx="5419374" cy="94021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3899"/>
              </a:lnSpc>
              <a:spcBef>
                <a:spcPct val="0"/>
              </a:spcBef>
              <a:spcAft>
                <a:spcPts val="0"/>
              </a:spcAft>
              <a:buClrTx/>
              <a:buSzTx/>
              <a:buFontTx/>
              <a:buNone/>
              <a:tabLst/>
              <a:defRPr/>
            </a:pPr>
            <a:r>
              <a:rPr kumimoji="0" lang="en-US" sz="2599" b="0" i="0" u="none" strike="noStrike" kern="1200" cap="none" spc="25" normalizeH="0" baseline="0" noProof="0" dirty="0">
                <a:ln>
                  <a:noFill/>
                </a:ln>
                <a:solidFill>
                  <a:srgbClr val="49403C"/>
                </a:solidFill>
                <a:effectLst/>
                <a:uLnTx/>
                <a:uFillTx/>
                <a:latin typeface="Saira Light"/>
                <a:ea typeface="+mn-ea"/>
                <a:cs typeface="+mn-cs"/>
              </a:rPr>
              <a:t>Open data &amp; free software resources</a:t>
            </a:r>
          </a:p>
        </p:txBody>
      </p:sp>
      <p:sp>
        <p:nvSpPr>
          <p:cNvPr id="26" name="TextBox 9">
            <a:extLst>
              <a:ext uri="{FF2B5EF4-FFF2-40B4-BE49-F238E27FC236}">
                <a16:creationId xmlns:a16="http://schemas.microsoft.com/office/drawing/2014/main" id="{B935F3F0-3C17-416A-E9FF-300F40BD169E}"/>
              </a:ext>
            </a:extLst>
          </p:cNvPr>
          <p:cNvSpPr txBox="1"/>
          <p:nvPr/>
        </p:nvSpPr>
        <p:spPr>
          <a:xfrm>
            <a:off x="9144000" y="1708487"/>
            <a:ext cx="8115300" cy="592470"/>
          </a:xfrm>
          <a:prstGeom prst="rect">
            <a:avLst/>
          </a:prstGeom>
        </p:spPr>
        <p:txBody>
          <a:bodyPr lIns="0" tIns="0" rIns="0" bIns="0" rtlCol="0" anchor="t">
            <a:spAutoFit/>
          </a:bodyPr>
          <a:lstStyle/>
          <a:p>
            <a:pPr>
              <a:lnSpc>
                <a:spcPts val="4759"/>
              </a:lnSpc>
            </a:pPr>
            <a:r>
              <a:rPr lang="en-US" sz="3400" b="1" spc="170" dirty="0">
                <a:solidFill>
                  <a:srgbClr val="49403C"/>
                </a:solidFill>
                <a:latin typeface="Saira Medium"/>
              </a:rPr>
              <a:t>Open Data</a:t>
            </a:r>
          </a:p>
        </p:txBody>
      </p:sp>
      <p:sp>
        <p:nvSpPr>
          <p:cNvPr id="16" name="TextBox 16"/>
          <p:cNvSpPr txBox="1"/>
          <p:nvPr/>
        </p:nvSpPr>
        <p:spPr>
          <a:xfrm>
            <a:off x="9144000" y="2387219"/>
            <a:ext cx="8115300" cy="1116806"/>
          </a:xfrm>
          <a:prstGeom prst="rect">
            <a:avLst/>
          </a:prstGeom>
        </p:spPr>
        <p:txBody>
          <a:bodyPr lIns="0" tIns="0" rIns="0" bIns="0" rtlCol="0" anchor="t">
            <a:spAutoFit/>
          </a:bodyPr>
          <a:lstStyle/>
          <a:p>
            <a:pPr marL="647700" lvl="1" indent="-323850">
              <a:lnSpc>
                <a:spcPts val="4500"/>
              </a:lnSpc>
              <a:buFont typeface="Arial"/>
              <a:buChar char="•"/>
            </a:pPr>
            <a:r>
              <a:rPr lang="en-US" sz="3000" u="sng" spc="30" dirty="0">
                <a:solidFill>
                  <a:srgbClr val="49403C"/>
                </a:solidFill>
                <a:latin typeface="Saira Light" pitchFamily="2" charset="77"/>
                <a:hlinkClick r:id="rId3" tooltip="https://opendataphilly.org"/>
              </a:rPr>
              <a:t>OpenDataPhilly</a:t>
            </a:r>
          </a:p>
          <a:p>
            <a:pPr marL="647700" lvl="1" indent="-323850">
              <a:lnSpc>
                <a:spcPts val="4500"/>
              </a:lnSpc>
              <a:buFont typeface="Arial"/>
              <a:buChar char="•"/>
            </a:pPr>
            <a:r>
              <a:rPr lang="en-US" sz="3000" u="sng" spc="30" dirty="0">
                <a:solidFill>
                  <a:srgbClr val="49403C"/>
                </a:solidFill>
                <a:latin typeface="Saira Light" pitchFamily="2" charset="77"/>
                <a:hlinkClick r:id="rId4" tooltip="https://data.census.gov"/>
              </a:rPr>
              <a:t>US Census Bureau</a:t>
            </a:r>
          </a:p>
        </p:txBody>
      </p:sp>
      <p:sp>
        <p:nvSpPr>
          <p:cNvPr id="25" name="TextBox 9">
            <a:extLst>
              <a:ext uri="{FF2B5EF4-FFF2-40B4-BE49-F238E27FC236}">
                <a16:creationId xmlns:a16="http://schemas.microsoft.com/office/drawing/2014/main" id="{C3333BF1-B1C1-F881-D4D7-E39D9503EC67}"/>
              </a:ext>
            </a:extLst>
          </p:cNvPr>
          <p:cNvSpPr txBox="1"/>
          <p:nvPr/>
        </p:nvSpPr>
        <p:spPr>
          <a:xfrm>
            <a:off x="9144000" y="4078194"/>
            <a:ext cx="8115300" cy="592470"/>
          </a:xfrm>
          <a:prstGeom prst="rect">
            <a:avLst/>
          </a:prstGeom>
        </p:spPr>
        <p:txBody>
          <a:bodyPr lIns="0" tIns="0" rIns="0" bIns="0" rtlCol="0" anchor="t">
            <a:spAutoFit/>
          </a:bodyPr>
          <a:lstStyle/>
          <a:p>
            <a:pPr>
              <a:lnSpc>
                <a:spcPts val="4759"/>
              </a:lnSpc>
            </a:pPr>
            <a:r>
              <a:rPr lang="en-US" sz="3400" b="1" spc="170" dirty="0">
                <a:solidFill>
                  <a:srgbClr val="49403C"/>
                </a:solidFill>
                <a:latin typeface="Saira Medium"/>
              </a:rPr>
              <a:t>Data Visualization</a:t>
            </a:r>
          </a:p>
        </p:txBody>
      </p:sp>
      <p:sp>
        <p:nvSpPr>
          <p:cNvPr id="13" name="TextBox 13"/>
          <p:cNvSpPr txBox="1"/>
          <p:nvPr/>
        </p:nvSpPr>
        <p:spPr>
          <a:xfrm>
            <a:off x="9144000" y="4670664"/>
            <a:ext cx="8115300" cy="2283619"/>
          </a:xfrm>
          <a:prstGeom prst="rect">
            <a:avLst/>
          </a:prstGeom>
        </p:spPr>
        <p:txBody>
          <a:bodyPr lIns="0" tIns="0" rIns="0" bIns="0" rtlCol="0" anchor="t">
            <a:spAutoFit/>
          </a:bodyPr>
          <a:lstStyle/>
          <a:p>
            <a:pPr marL="647700" lvl="1" indent="-323850">
              <a:lnSpc>
                <a:spcPts val="4500"/>
              </a:lnSpc>
              <a:buFont typeface="Arial"/>
              <a:buChar char="•"/>
            </a:pPr>
            <a:r>
              <a:rPr lang="en-US" sz="3000" u="sng" spc="30" dirty="0">
                <a:solidFill>
                  <a:srgbClr val="49403C"/>
                </a:solidFill>
                <a:latin typeface="Saira Light" pitchFamily="2" charset="77"/>
                <a:hlinkClick r:id="rId5" tooltip="https://www.canva.com"/>
              </a:rPr>
              <a:t>Canva</a:t>
            </a:r>
          </a:p>
          <a:p>
            <a:pPr marL="647700" lvl="1" indent="-323850">
              <a:lnSpc>
                <a:spcPts val="4500"/>
              </a:lnSpc>
              <a:buFont typeface="Arial"/>
              <a:buChar char="•"/>
            </a:pPr>
            <a:r>
              <a:rPr lang="en-US" sz="3000" u="sng" spc="30" dirty="0">
                <a:solidFill>
                  <a:srgbClr val="49403C"/>
                </a:solidFill>
                <a:latin typeface="Saira Light" pitchFamily="2" charset="77"/>
                <a:hlinkClick r:id="rId6" tooltip="https://carto.com/builder/"/>
              </a:rPr>
              <a:t>Carto</a:t>
            </a:r>
          </a:p>
          <a:p>
            <a:pPr marL="647700" lvl="1" indent="-323850">
              <a:lnSpc>
                <a:spcPts val="4500"/>
              </a:lnSpc>
              <a:buFont typeface="Arial"/>
              <a:buChar char="•"/>
            </a:pPr>
            <a:r>
              <a:rPr lang="en-US" sz="3000" u="sng" spc="30" dirty="0">
                <a:solidFill>
                  <a:srgbClr val="49403C"/>
                </a:solidFill>
                <a:latin typeface="Saira Light" pitchFamily="2" charset="77"/>
                <a:hlinkClick r:id="rId7" tooltip="https://www.datawrapper.de"/>
              </a:rPr>
              <a:t>Datawrapper</a:t>
            </a:r>
          </a:p>
          <a:p>
            <a:pPr marL="647700" lvl="1" indent="-323850">
              <a:lnSpc>
                <a:spcPts val="4500"/>
              </a:lnSpc>
              <a:buFont typeface="Arial"/>
              <a:buChar char="•"/>
            </a:pPr>
            <a:r>
              <a:rPr lang="en-US" sz="3000" u="sng" spc="30" dirty="0">
                <a:solidFill>
                  <a:srgbClr val="49403C"/>
                </a:solidFill>
                <a:latin typeface="Saira Light" pitchFamily="2" charset="77"/>
                <a:hlinkClick r:id="rId8" tooltip="https://public.tableau.com/app/discover"/>
              </a:rPr>
              <a:t>Tableau Public</a:t>
            </a:r>
          </a:p>
        </p:txBody>
      </p:sp>
      <p:sp>
        <p:nvSpPr>
          <p:cNvPr id="9" name="TextBox 9"/>
          <p:cNvSpPr txBox="1"/>
          <p:nvPr/>
        </p:nvSpPr>
        <p:spPr>
          <a:xfrm>
            <a:off x="9144000" y="7443962"/>
            <a:ext cx="8115300" cy="592470"/>
          </a:xfrm>
          <a:prstGeom prst="rect">
            <a:avLst/>
          </a:prstGeom>
        </p:spPr>
        <p:txBody>
          <a:bodyPr lIns="0" tIns="0" rIns="0" bIns="0" rtlCol="0" anchor="t">
            <a:spAutoFit/>
          </a:bodyPr>
          <a:lstStyle/>
          <a:p>
            <a:pPr>
              <a:lnSpc>
                <a:spcPts val="4759"/>
              </a:lnSpc>
            </a:pPr>
            <a:r>
              <a:rPr lang="en-US" sz="3400" b="1" spc="170" dirty="0">
                <a:solidFill>
                  <a:srgbClr val="49403C"/>
                </a:solidFill>
                <a:latin typeface="Saira Medium"/>
              </a:rPr>
              <a:t>Software</a:t>
            </a:r>
          </a:p>
        </p:txBody>
      </p:sp>
      <p:sp>
        <p:nvSpPr>
          <p:cNvPr id="10" name="TextBox 10"/>
          <p:cNvSpPr txBox="1"/>
          <p:nvPr/>
        </p:nvSpPr>
        <p:spPr>
          <a:xfrm>
            <a:off x="9144000" y="8141494"/>
            <a:ext cx="8115300" cy="1116806"/>
          </a:xfrm>
          <a:prstGeom prst="rect">
            <a:avLst/>
          </a:prstGeom>
        </p:spPr>
        <p:txBody>
          <a:bodyPr lIns="0" tIns="0" rIns="0" bIns="0" rtlCol="0" anchor="t">
            <a:spAutoFit/>
          </a:bodyPr>
          <a:lstStyle/>
          <a:p>
            <a:pPr marL="647700" lvl="1" indent="-323850">
              <a:lnSpc>
                <a:spcPts val="4500"/>
              </a:lnSpc>
              <a:buFont typeface="Arial"/>
              <a:buChar char="•"/>
            </a:pPr>
            <a:r>
              <a:rPr lang="en-US" sz="3000" u="sng" spc="30">
                <a:solidFill>
                  <a:srgbClr val="49403C"/>
                </a:solidFill>
                <a:latin typeface="Saira Light" pitchFamily="2" charset="77"/>
                <a:hlinkClick r:id="rId9" tooltip="https://qgis.org/en/site/about/index.html"/>
              </a:rPr>
              <a:t>QGIS</a:t>
            </a:r>
          </a:p>
          <a:p>
            <a:pPr marL="647700" lvl="1" indent="-323850">
              <a:lnSpc>
                <a:spcPts val="4500"/>
              </a:lnSpc>
              <a:buFont typeface="Arial"/>
              <a:buChar char="•"/>
            </a:pPr>
            <a:r>
              <a:rPr lang="en-US" sz="3000" u="sng" spc="30">
                <a:solidFill>
                  <a:srgbClr val="49403C"/>
                </a:solidFill>
                <a:latin typeface="Saira Light" pitchFamily="2" charset="77"/>
                <a:hlinkClick r:id="rId10" tooltip="https://www.r-project.org"/>
              </a:rPr>
              <a:t>R</a:t>
            </a:r>
            <a:r>
              <a:rPr lang="en-US" sz="3000" spc="30">
                <a:solidFill>
                  <a:srgbClr val="49403C"/>
                </a:solidFill>
                <a:latin typeface="Saira Light" pitchFamily="2" charset="77"/>
              </a:rPr>
              <a:t> &amp; </a:t>
            </a:r>
            <a:r>
              <a:rPr lang="en-US" sz="3000" u="sng" spc="30">
                <a:solidFill>
                  <a:srgbClr val="49403C"/>
                </a:solidFill>
                <a:latin typeface="Saira Light" pitchFamily="2" charset="77"/>
                <a:hlinkClick r:id="rId11" tooltip="https://posit.co/download/rstudio-desktop/"/>
              </a:rPr>
              <a:t>RStudio Desktop</a:t>
            </a:r>
          </a:p>
        </p:txBody>
      </p:sp>
      <p:grpSp>
        <p:nvGrpSpPr>
          <p:cNvPr id="17" name="Group 2">
            <a:extLst>
              <a:ext uri="{FF2B5EF4-FFF2-40B4-BE49-F238E27FC236}">
                <a16:creationId xmlns:a16="http://schemas.microsoft.com/office/drawing/2014/main" id="{BA16A541-330B-57DD-C805-78C6704040E9}"/>
              </a:ext>
              <a:ext uri="{C183D7F6-B498-43B3-948B-1728B52AA6E4}">
                <adec:decorative xmlns:adec="http://schemas.microsoft.com/office/drawing/2017/decorative" val="1"/>
              </a:ext>
            </a:extLst>
          </p:cNvPr>
          <p:cNvGrpSpPr/>
          <p:nvPr/>
        </p:nvGrpSpPr>
        <p:grpSpPr>
          <a:xfrm rot="13500000" flipH="1">
            <a:off x="126977" y="-5047935"/>
            <a:ext cx="2567029" cy="10905593"/>
            <a:chOff x="0" y="0"/>
            <a:chExt cx="3422705" cy="14540791"/>
          </a:xfrm>
        </p:grpSpPr>
        <p:sp>
          <p:nvSpPr>
            <p:cNvPr id="18" name="AutoShape 3">
              <a:extLst>
                <a:ext uri="{FF2B5EF4-FFF2-40B4-BE49-F238E27FC236}">
                  <a16:creationId xmlns:a16="http://schemas.microsoft.com/office/drawing/2014/main" id="{65A74ACB-FC14-AD78-AE89-2DCBAE4B506D}"/>
                </a:ext>
              </a:extLst>
            </p:cNvPr>
            <p:cNvSpPr/>
            <p:nvPr/>
          </p:nvSpPr>
          <p:spPr>
            <a:xfrm>
              <a:off x="0" y="0"/>
              <a:ext cx="1140902" cy="14540791"/>
            </a:xfrm>
            <a:prstGeom prst="rect">
              <a:avLst/>
            </a:prstGeom>
            <a:solidFill>
              <a:srgbClr val="69A9B2">
                <a:alpha val="69804"/>
              </a:srgbClr>
            </a:solidFill>
          </p:spPr>
        </p:sp>
        <p:sp>
          <p:nvSpPr>
            <p:cNvPr id="19" name="AutoShape 4">
              <a:extLst>
                <a:ext uri="{FF2B5EF4-FFF2-40B4-BE49-F238E27FC236}">
                  <a16:creationId xmlns:a16="http://schemas.microsoft.com/office/drawing/2014/main" id="{61AA6340-96E0-D732-AD70-2C754145D61E}"/>
                </a:ext>
              </a:extLst>
            </p:cNvPr>
            <p:cNvSpPr/>
            <p:nvPr/>
          </p:nvSpPr>
          <p:spPr>
            <a:xfrm>
              <a:off x="1140902" y="0"/>
              <a:ext cx="1140902" cy="14540791"/>
            </a:xfrm>
            <a:prstGeom prst="rect">
              <a:avLst/>
            </a:prstGeom>
            <a:solidFill>
              <a:srgbClr val="69A9B2">
                <a:alpha val="40000"/>
              </a:srgbClr>
            </a:solidFill>
          </p:spPr>
        </p:sp>
        <p:sp>
          <p:nvSpPr>
            <p:cNvPr id="20" name="AutoShape 5">
              <a:extLst>
                <a:ext uri="{FF2B5EF4-FFF2-40B4-BE49-F238E27FC236}">
                  <a16:creationId xmlns:a16="http://schemas.microsoft.com/office/drawing/2014/main" id="{B374C04E-B4A0-10A0-A5F3-4D34A29E9D40}"/>
                </a:ext>
              </a:extLst>
            </p:cNvPr>
            <p:cNvSpPr/>
            <p:nvPr/>
          </p:nvSpPr>
          <p:spPr>
            <a:xfrm>
              <a:off x="2281803" y="0"/>
              <a:ext cx="1140902" cy="14540791"/>
            </a:xfrm>
            <a:prstGeom prst="rect">
              <a:avLst/>
            </a:prstGeom>
            <a:solidFill>
              <a:srgbClr val="69A9B2">
                <a:alpha val="9804"/>
              </a:srgbClr>
            </a:solidFill>
          </p:spPr>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EFD6"/>
        </a:solidFill>
        <a:effectLst/>
      </p:bgPr>
    </p:bg>
    <p:spTree>
      <p:nvGrpSpPr>
        <p:cNvPr id="1" name=""/>
        <p:cNvGrpSpPr/>
        <p:nvPr/>
      </p:nvGrpSpPr>
      <p:grpSpPr>
        <a:xfrm>
          <a:off x="0" y="0"/>
          <a:ext cx="0" cy="0"/>
          <a:chOff x="0" y="0"/>
          <a:chExt cx="0" cy="0"/>
        </a:xfrm>
      </p:grpSpPr>
      <p:sp>
        <p:nvSpPr>
          <p:cNvPr id="3" name="TextBox 3"/>
          <p:cNvSpPr txBox="1">
            <a:spLocks noGrp="1"/>
          </p:cNvSpPr>
          <p:nvPr>
            <p:ph type="title" idx="4294967295"/>
          </p:nvPr>
        </p:nvSpPr>
        <p:spPr>
          <a:xfrm>
            <a:off x="1028700" y="8318090"/>
            <a:ext cx="5419374" cy="94021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3899"/>
              </a:lnSpc>
              <a:spcBef>
                <a:spcPct val="0"/>
              </a:spcBef>
              <a:spcAft>
                <a:spcPts val="0"/>
              </a:spcAft>
              <a:buClrTx/>
              <a:buSzTx/>
              <a:buFontTx/>
              <a:buNone/>
              <a:tabLst/>
              <a:defRPr/>
            </a:pPr>
            <a:r>
              <a:rPr kumimoji="0" lang="en-US" sz="2599" b="0" i="0" u="none" strike="noStrike" kern="1200" cap="none" spc="25" normalizeH="0" baseline="0" noProof="0" dirty="0">
                <a:ln>
                  <a:noFill/>
                </a:ln>
                <a:solidFill>
                  <a:srgbClr val="49403C"/>
                </a:solidFill>
                <a:effectLst/>
                <a:uLnTx/>
                <a:uFillTx/>
                <a:latin typeface="Saira Light"/>
                <a:ea typeface="+mn-ea"/>
                <a:cs typeface="+mn-cs"/>
              </a:rPr>
              <a:t>Free data communication resources</a:t>
            </a:r>
          </a:p>
        </p:txBody>
      </p:sp>
      <p:sp>
        <p:nvSpPr>
          <p:cNvPr id="4" name="TextBox 4"/>
          <p:cNvSpPr txBox="1"/>
          <p:nvPr/>
        </p:nvSpPr>
        <p:spPr>
          <a:xfrm>
            <a:off x="1028700" y="5825079"/>
            <a:ext cx="5419374" cy="2129665"/>
          </a:xfrm>
          <a:prstGeom prst="rect">
            <a:avLst/>
          </a:prstGeom>
        </p:spPr>
        <p:txBody>
          <a:bodyPr lIns="0" tIns="0" rIns="0" bIns="0" rtlCol="0" anchor="t">
            <a:spAutoFit/>
          </a:bodyPr>
          <a:lstStyle/>
          <a:p>
            <a:pPr marL="0" lvl="0" indent="0" algn="l">
              <a:lnSpc>
                <a:spcPts val="8399"/>
              </a:lnSpc>
              <a:spcBef>
                <a:spcPct val="0"/>
              </a:spcBef>
            </a:pPr>
            <a:r>
              <a:rPr lang="en-US" sz="6999" u="none" spc="209" dirty="0">
                <a:solidFill>
                  <a:srgbClr val="49403C"/>
                </a:solidFill>
                <a:latin typeface="Saira Black"/>
              </a:rPr>
              <a:t>FREE RESOURCES</a:t>
            </a:r>
          </a:p>
        </p:txBody>
      </p:sp>
      <p:sp>
        <p:nvSpPr>
          <p:cNvPr id="15" name="TextBox 9">
            <a:extLst>
              <a:ext uri="{FF2B5EF4-FFF2-40B4-BE49-F238E27FC236}">
                <a16:creationId xmlns:a16="http://schemas.microsoft.com/office/drawing/2014/main" id="{8414FDA5-16DA-FC42-F49C-67719ABAAB80}"/>
              </a:ext>
            </a:extLst>
          </p:cNvPr>
          <p:cNvSpPr txBox="1"/>
          <p:nvPr/>
        </p:nvSpPr>
        <p:spPr>
          <a:xfrm>
            <a:off x="9121588" y="3365575"/>
            <a:ext cx="8115300" cy="592470"/>
          </a:xfrm>
          <a:prstGeom prst="rect">
            <a:avLst/>
          </a:prstGeom>
        </p:spPr>
        <p:txBody>
          <a:bodyPr lIns="0" tIns="0" rIns="0" bIns="0" rtlCol="0" anchor="t">
            <a:spAutoFit/>
          </a:bodyPr>
          <a:lstStyle/>
          <a:p>
            <a:pPr>
              <a:lnSpc>
                <a:spcPts val="4759"/>
              </a:lnSpc>
            </a:pPr>
            <a:r>
              <a:rPr lang="en-US" sz="3400" b="1" spc="170" dirty="0">
                <a:solidFill>
                  <a:srgbClr val="49403C"/>
                </a:solidFill>
                <a:latin typeface="Saira Medium"/>
              </a:rPr>
              <a:t>Data Equity</a:t>
            </a:r>
          </a:p>
        </p:txBody>
      </p:sp>
      <p:sp>
        <p:nvSpPr>
          <p:cNvPr id="10" name="TextBox 10"/>
          <p:cNvSpPr txBox="1"/>
          <p:nvPr/>
        </p:nvSpPr>
        <p:spPr>
          <a:xfrm>
            <a:off x="9144000" y="4117181"/>
            <a:ext cx="8115300" cy="5141119"/>
          </a:xfrm>
          <a:prstGeom prst="rect">
            <a:avLst/>
          </a:prstGeom>
        </p:spPr>
        <p:txBody>
          <a:bodyPr lIns="0" tIns="0" rIns="0" bIns="0" rtlCol="0" anchor="t">
            <a:spAutoFit/>
          </a:bodyPr>
          <a:lstStyle/>
          <a:p>
            <a:pPr marL="647700" lvl="1" indent="-323850">
              <a:lnSpc>
                <a:spcPts val="4500"/>
              </a:lnSpc>
              <a:buFont typeface="Arial"/>
              <a:buChar char="•"/>
            </a:pPr>
            <a:r>
              <a:rPr lang="en-US" sz="3000" u="sng" spc="30" dirty="0">
                <a:solidFill>
                  <a:srgbClr val="49403C"/>
                </a:solidFill>
                <a:latin typeface="Saira Light" pitchFamily="2" charset="77"/>
                <a:hlinkClick r:id="rId3" tooltip="https://www.urban.org/research/publication/do-no-harm-guide-applying-equity-awareness-data-visualization"/>
              </a:rPr>
              <a:t>Applying Equity Awareness in Data Visualization</a:t>
            </a:r>
          </a:p>
          <a:p>
            <a:pPr marL="1295400" lvl="2" indent="-431800">
              <a:lnSpc>
                <a:spcPts val="4500"/>
              </a:lnSpc>
              <a:buFont typeface="Arial"/>
              <a:buChar char="⚬"/>
            </a:pPr>
            <a:r>
              <a:rPr lang="en-US" sz="3000" u="sng" spc="30" dirty="0">
                <a:solidFill>
                  <a:srgbClr val="49403C"/>
                </a:solidFill>
                <a:latin typeface="Saira Light" pitchFamily="2" charset="77"/>
                <a:hlinkClick r:id="rId4" tooltip="https://www.urban.org/sites/default/files/2021/06/08/do-no-harm-guide-recommendations.pdf"/>
              </a:rPr>
              <a:t>Diversity, Equity, and Inclusion in Data Visualization: General Recommendations</a:t>
            </a:r>
          </a:p>
          <a:p>
            <a:pPr marL="1295400" lvl="2" indent="-431800">
              <a:lnSpc>
                <a:spcPts val="4500"/>
              </a:lnSpc>
              <a:buFont typeface="Arial"/>
              <a:buChar char="⚬"/>
            </a:pPr>
            <a:r>
              <a:rPr lang="en-US" sz="3000" u="sng" spc="30" dirty="0">
                <a:solidFill>
                  <a:srgbClr val="49403C"/>
                </a:solidFill>
                <a:latin typeface="Saira Light" pitchFamily="2" charset="77"/>
                <a:hlinkClick r:id="rId5" tooltip="https://www.urban.org/sites/default/files/2021/06/08/do-no-harm-guide-checklist.pdf"/>
              </a:rPr>
              <a:t>Racial Equity in Data Visualization Checklist</a:t>
            </a:r>
          </a:p>
          <a:p>
            <a:pPr marL="647700" lvl="1" indent="-323850">
              <a:lnSpc>
                <a:spcPts val="4500"/>
              </a:lnSpc>
              <a:buFont typeface="Arial"/>
              <a:buChar char="•"/>
            </a:pPr>
            <a:r>
              <a:rPr lang="en-US" sz="3000" u="sng" spc="30" dirty="0">
                <a:solidFill>
                  <a:srgbClr val="49403C"/>
                </a:solidFill>
                <a:latin typeface="Saira Light" pitchFamily="2" charset="77"/>
                <a:hlinkClick r:id="rId6" tooltip="https://www.urban.org/research/publication/do-no-harm-guide-centering-accessibility-data-visualization"/>
              </a:rPr>
              <a:t>Centering Accessibility in Data Visualization</a:t>
            </a:r>
          </a:p>
        </p:txBody>
      </p:sp>
      <p:grpSp>
        <p:nvGrpSpPr>
          <p:cNvPr id="11" name="Group 2">
            <a:extLst>
              <a:ext uri="{FF2B5EF4-FFF2-40B4-BE49-F238E27FC236}">
                <a16:creationId xmlns:a16="http://schemas.microsoft.com/office/drawing/2014/main" id="{FC914D49-3DB4-0605-A398-7849F1131C9C}"/>
              </a:ext>
              <a:ext uri="{C183D7F6-B498-43B3-948B-1728B52AA6E4}">
                <adec:decorative xmlns:adec="http://schemas.microsoft.com/office/drawing/2017/decorative" val="1"/>
              </a:ext>
            </a:extLst>
          </p:cNvPr>
          <p:cNvGrpSpPr/>
          <p:nvPr/>
        </p:nvGrpSpPr>
        <p:grpSpPr>
          <a:xfrm rot="13500000" flipH="1">
            <a:off x="126977" y="-5047935"/>
            <a:ext cx="2567029" cy="10905593"/>
            <a:chOff x="0" y="0"/>
            <a:chExt cx="3422705" cy="14540791"/>
          </a:xfrm>
        </p:grpSpPr>
        <p:sp>
          <p:nvSpPr>
            <p:cNvPr id="12" name="AutoShape 3">
              <a:extLst>
                <a:ext uri="{FF2B5EF4-FFF2-40B4-BE49-F238E27FC236}">
                  <a16:creationId xmlns:a16="http://schemas.microsoft.com/office/drawing/2014/main" id="{BEE4B87B-144A-C4CF-82F9-7BFBED940C92}"/>
                </a:ext>
              </a:extLst>
            </p:cNvPr>
            <p:cNvSpPr/>
            <p:nvPr/>
          </p:nvSpPr>
          <p:spPr>
            <a:xfrm>
              <a:off x="0" y="0"/>
              <a:ext cx="1140902" cy="14540791"/>
            </a:xfrm>
            <a:prstGeom prst="rect">
              <a:avLst/>
            </a:prstGeom>
            <a:solidFill>
              <a:srgbClr val="69A9B2">
                <a:alpha val="69804"/>
              </a:srgbClr>
            </a:solidFill>
          </p:spPr>
        </p:sp>
        <p:sp>
          <p:nvSpPr>
            <p:cNvPr id="13" name="AutoShape 4">
              <a:extLst>
                <a:ext uri="{FF2B5EF4-FFF2-40B4-BE49-F238E27FC236}">
                  <a16:creationId xmlns:a16="http://schemas.microsoft.com/office/drawing/2014/main" id="{B1854D3C-6CDE-46B8-0523-9364C9D9EE08}"/>
                </a:ext>
              </a:extLst>
            </p:cNvPr>
            <p:cNvSpPr/>
            <p:nvPr/>
          </p:nvSpPr>
          <p:spPr>
            <a:xfrm>
              <a:off x="1140902" y="0"/>
              <a:ext cx="1140902" cy="14540791"/>
            </a:xfrm>
            <a:prstGeom prst="rect">
              <a:avLst/>
            </a:prstGeom>
            <a:solidFill>
              <a:srgbClr val="69A9B2">
                <a:alpha val="40000"/>
              </a:srgbClr>
            </a:solidFill>
          </p:spPr>
        </p:sp>
        <p:sp>
          <p:nvSpPr>
            <p:cNvPr id="14" name="AutoShape 5">
              <a:extLst>
                <a:ext uri="{FF2B5EF4-FFF2-40B4-BE49-F238E27FC236}">
                  <a16:creationId xmlns:a16="http://schemas.microsoft.com/office/drawing/2014/main" id="{2FDE06E7-DCE9-0935-F306-ABFAAB7B912A}"/>
                </a:ext>
              </a:extLst>
            </p:cNvPr>
            <p:cNvSpPr/>
            <p:nvPr/>
          </p:nvSpPr>
          <p:spPr>
            <a:xfrm>
              <a:off x="2281803" y="0"/>
              <a:ext cx="1140902" cy="14540791"/>
            </a:xfrm>
            <a:prstGeom prst="rect">
              <a:avLst/>
            </a:prstGeom>
            <a:solidFill>
              <a:srgbClr val="69A9B2">
                <a:alpha val="9804"/>
              </a:srgbClr>
            </a:solidFill>
          </p:spPr>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EFD6"/>
        </a:solidFill>
        <a:effectLst/>
      </p:bgPr>
    </p:bg>
    <p:spTree>
      <p:nvGrpSpPr>
        <p:cNvPr id="1" name=""/>
        <p:cNvGrpSpPr/>
        <p:nvPr/>
      </p:nvGrpSpPr>
      <p:grpSpPr>
        <a:xfrm>
          <a:off x="0" y="0"/>
          <a:ext cx="0" cy="0"/>
          <a:chOff x="0" y="0"/>
          <a:chExt cx="0" cy="0"/>
        </a:xfrm>
      </p:grpSpPr>
      <p:sp>
        <p:nvSpPr>
          <p:cNvPr id="6" name="TextBox 6"/>
          <p:cNvSpPr txBox="1">
            <a:spLocks noGrp="1"/>
          </p:cNvSpPr>
          <p:nvPr>
            <p:ph type="title" idx="4294967295"/>
          </p:nvPr>
        </p:nvSpPr>
        <p:spPr>
          <a:xfrm>
            <a:off x="3743382" y="4202112"/>
            <a:ext cx="10801235" cy="20066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5400"/>
              </a:lnSpc>
              <a:spcBef>
                <a:spcPts val="0"/>
              </a:spcBef>
              <a:spcAft>
                <a:spcPts val="0"/>
              </a:spcAft>
              <a:buClrTx/>
              <a:buSzTx/>
              <a:buFontTx/>
              <a:buNone/>
              <a:tabLst/>
              <a:defRPr/>
            </a:pPr>
            <a:r>
              <a:rPr kumimoji="0" lang="en-US" sz="14000" b="0" i="0" u="none" strike="noStrike" kern="1200" cap="none" spc="0" normalizeH="0" baseline="0" noProof="0" dirty="0">
                <a:ln>
                  <a:noFill/>
                </a:ln>
                <a:solidFill>
                  <a:srgbClr val="49403C"/>
                </a:solidFill>
                <a:effectLst/>
                <a:uLnTx/>
                <a:uFillTx/>
                <a:latin typeface="Saira Black"/>
                <a:ea typeface="+mn-ea"/>
                <a:cs typeface="+mn-cs"/>
              </a:rPr>
              <a:t>QUESTIONS?</a:t>
            </a:r>
          </a:p>
        </p:txBody>
      </p:sp>
      <p:grpSp>
        <p:nvGrpSpPr>
          <p:cNvPr id="11" name="Group 10">
            <a:extLst>
              <a:ext uri="{FF2B5EF4-FFF2-40B4-BE49-F238E27FC236}">
                <a16:creationId xmlns:a16="http://schemas.microsoft.com/office/drawing/2014/main" id="{E1EB4168-D05D-AE9A-312D-A2FDF863D4DB}"/>
              </a:ext>
              <a:ext uri="{C183D7F6-B498-43B3-948B-1728B52AA6E4}">
                <adec:decorative xmlns:adec="http://schemas.microsoft.com/office/drawing/2017/decorative" val="1"/>
              </a:ext>
            </a:extLst>
          </p:cNvPr>
          <p:cNvGrpSpPr/>
          <p:nvPr/>
        </p:nvGrpSpPr>
        <p:grpSpPr>
          <a:xfrm>
            <a:off x="0" y="-309297"/>
            <a:ext cx="18288000" cy="11214890"/>
            <a:chOff x="0" y="-309297"/>
            <a:chExt cx="18288000" cy="11214890"/>
          </a:xfrm>
        </p:grpSpPr>
        <p:grpSp>
          <p:nvGrpSpPr>
            <p:cNvPr id="2" name="Group 2">
              <a:extLst>
                <a:ext uri="{C183D7F6-B498-43B3-948B-1728B52AA6E4}">
                  <adec:decorative xmlns:adec="http://schemas.microsoft.com/office/drawing/2017/decorative" val="1"/>
                </a:ext>
              </a:extLst>
            </p:cNvPr>
            <p:cNvGrpSpPr/>
            <p:nvPr/>
          </p:nvGrpSpPr>
          <p:grpSpPr>
            <a:xfrm>
              <a:off x="0" y="-309297"/>
              <a:ext cx="2567029" cy="10905593"/>
              <a:chOff x="0" y="0"/>
              <a:chExt cx="3422705" cy="14540791"/>
            </a:xfrm>
          </p:grpSpPr>
          <p:sp>
            <p:nvSpPr>
              <p:cNvPr id="3" name="AutoShape 3"/>
              <p:cNvSpPr/>
              <p:nvPr/>
            </p:nvSpPr>
            <p:spPr>
              <a:xfrm>
                <a:off x="0" y="0"/>
                <a:ext cx="1140902" cy="14540791"/>
              </a:xfrm>
              <a:prstGeom prst="rect">
                <a:avLst/>
              </a:prstGeom>
              <a:solidFill>
                <a:srgbClr val="69A9B2">
                  <a:alpha val="69804"/>
                </a:srgbClr>
              </a:solidFill>
            </p:spPr>
          </p:sp>
          <p:sp>
            <p:nvSpPr>
              <p:cNvPr id="4" name="AutoShape 4"/>
              <p:cNvSpPr/>
              <p:nvPr/>
            </p:nvSpPr>
            <p:spPr>
              <a:xfrm>
                <a:off x="1140902" y="0"/>
                <a:ext cx="1140902" cy="14540791"/>
              </a:xfrm>
              <a:prstGeom prst="rect">
                <a:avLst/>
              </a:prstGeom>
              <a:solidFill>
                <a:srgbClr val="69A9B2">
                  <a:alpha val="40000"/>
                </a:srgbClr>
              </a:solidFill>
            </p:spPr>
          </p:sp>
          <p:sp>
            <p:nvSpPr>
              <p:cNvPr id="5" name="AutoShape 5"/>
              <p:cNvSpPr/>
              <p:nvPr/>
            </p:nvSpPr>
            <p:spPr>
              <a:xfrm>
                <a:off x="2281803" y="0"/>
                <a:ext cx="1140902" cy="14540791"/>
              </a:xfrm>
              <a:prstGeom prst="rect">
                <a:avLst/>
              </a:prstGeom>
              <a:solidFill>
                <a:srgbClr val="69A9B2">
                  <a:alpha val="9804"/>
                </a:srgbClr>
              </a:solidFill>
            </p:spPr>
          </p:sp>
        </p:grpSp>
        <p:grpSp>
          <p:nvGrpSpPr>
            <p:cNvPr id="7" name="Group 7">
              <a:extLst>
                <a:ext uri="{C183D7F6-B498-43B3-948B-1728B52AA6E4}">
                  <adec:decorative xmlns:adec="http://schemas.microsoft.com/office/drawing/2017/decorative" val="1"/>
                </a:ext>
              </a:extLst>
            </p:cNvPr>
            <p:cNvGrpSpPr/>
            <p:nvPr/>
          </p:nvGrpSpPr>
          <p:grpSpPr>
            <a:xfrm rot="-10800000">
              <a:off x="15720971" y="0"/>
              <a:ext cx="2567029" cy="10905593"/>
              <a:chOff x="0" y="0"/>
              <a:chExt cx="3422705" cy="14540791"/>
            </a:xfrm>
          </p:grpSpPr>
          <p:sp>
            <p:nvSpPr>
              <p:cNvPr id="8" name="AutoShape 8">
                <a:extLst>
                  <a:ext uri="{C183D7F6-B498-43B3-948B-1728B52AA6E4}">
                    <adec:decorative xmlns:adec="http://schemas.microsoft.com/office/drawing/2017/decorative" val="1"/>
                  </a:ext>
                </a:extLst>
              </p:cNvPr>
              <p:cNvSpPr/>
              <p:nvPr/>
            </p:nvSpPr>
            <p:spPr>
              <a:xfrm>
                <a:off x="0" y="0"/>
                <a:ext cx="1140902" cy="14540791"/>
              </a:xfrm>
              <a:prstGeom prst="rect">
                <a:avLst/>
              </a:prstGeom>
              <a:solidFill>
                <a:srgbClr val="69A9B2">
                  <a:alpha val="69804"/>
                </a:srgbClr>
              </a:solidFill>
            </p:spPr>
          </p:sp>
          <p:sp>
            <p:nvSpPr>
              <p:cNvPr id="9" name="AutoShape 9"/>
              <p:cNvSpPr/>
              <p:nvPr/>
            </p:nvSpPr>
            <p:spPr>
              <a:xfrm>
                <a:off x="1140902" y="0"/>
                <a:ext cx="1140902" cy="14540791"/>
              </a:xfrm>
              <a:prstGeom prst="rect">
                <a:avLst/>
              </a:prstGeom>
              <a:solidFill>
                <a:srgbClr val="69A9B2">
                  <a:alpha val="40000"/>
                </a:srgbClr>
              </a:solidFill>
            </p:spPr>
          </p:sp>
          <p:sp>
            <p:nvSpPr>
              <p:cNvPr id="10" name="AutoShape 10"/>
              <p:cNvSpPr/>
              <p:nvPr/>
            </p:nvSpPr>
            <p:spPr>
              <a:xfrm>
                <a:off x="2281803" y="0"/>
                <a:ext cx="1140902" cy="14540791"/>
              </a:xfrm>
              <a:prstGeom prst="rect">
                <a:avLst/>
              </a:prstGeom>
              <a:solidFill>
                <a:srgbClr val="69A9B2">
                  <a:alpha val="9804"/>
                </a:srgbClr>
              </a:solidFill>
            </p:spPr>
          </p:sp>
        </p:gr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EFD6"/>
        </a:solidFill>
        <a:effectLst/>
      </p:bgPr>
    </p:bg>
    <p:spTree>
      <p:nvGrpSpPr>
        <p:cNvPr id="1" name=""/>
        <p:cNvGrpSpPr/>
        <p:nvPr/>
      </p:nvGrpSpPr>
      <p:grpSpPr>
        <a:xfrm>
          <a:off x="0" y="0"/>
          <a:ext cx="0" cy="0"/>
          <a:chOff x="0" y="0"/>
          <a:chExt cx="0" cy="0"/>
        </a:xfrm>
      </p:grpSpPr>
      <p:sp>
        <p:nvSpPr>
          <p:cNvPr id="6" name="TextBox 6"/>
          <p:cNvSpPr txBox="1">
            <a:spLocks noGrp="1"/>
          </p:cNvSpPr>
          <p:nvPr>
            <p:ph type="title" idx="4294967295"/>
          </p:nvPr>
        </p:nvSpPr>
        <p:spPr>
          <a:xfrm>
            <a:off x="4035673" y="2232618"/>
            <a:ext cx="10216655" cy="10668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8400"/>
              </a:lnSpc>
              <a:spcBef>
                <a:spcPts val="0"/>
              </a:spcBef>
              <a:spcAft>
                <a:spcPts val="0"/>
              </a:spcAft>
              <a:buClrTx/>
              <a:buSzTx/>
              <a:buFontTx/>
              <a:buNone/>
              <a:tabLst/>
              <a:defRPr/>
            </a:pPr>
            <a:r>
              <a:rPr kumimoji="0" lang="en-US" sz="7000" b="0" i="0" u="none" strike="noStrike" kern="1200" cap="none" spc="210" normalizeH="0" baseline="0" noProof="0" dirty="0">
                <a:ln>
                  <a:noFill/>
                </a:ln>
                <a:solidFill>
                  <a:srgbClr val="49403C"/>
                </a:solidFill>
                <a:effectLst/>
                <a:uLnTx/>
                <a:uFillTx/>
                <a:latin typeface="Saira Black"/>
                <a:ea typeface="+mn-ea"/>
                <a:cs typeface="+mn-cs"/>
              </a:rPr>
              <a:t>CONTACT US</a:t>
            </a:r>
          </a:p>
        </p:txBody>
      </p:sp>
      <p:sp>
        <p:nvSpPr>
          <p:cNvPr id="7" name="TextBox 7"/>
          <p:cNvSpPr txBox="1"/>
          <p:nvPr/>
        </p:nvSpPr>
        <p:spPr>
          <a:xfrm>
            <a:off x="4035673" y="4331126"/>
            <a:ext cx="10216655" cy="1184940"/>
          </a:xfrm>
          <a:prstGeom prst="rect">
            <a:avLst/>
          </a:prstGeom>
        </p:spPr>
        <p:txBody>
          <a:bodyPr lIns="0" tIns="0" rIns="0" bIns="0" rtlCol="0" anchor="t">
            <a:spAutoFit/>
          </a:bodyPr>
          <a:lstStyle/>
          <a:p>
            <a:pPr algn="ctr">
              <a:lnSpc>
                <a:spcPts val="4759"/>
              </a:lnSpc>
            </a:pPr>
            <a:r>
              <a:rPr lang="en-US" sz="3400" spc="170" dirty="0">
                <a:solidFill>
                  <a:srgbClr val="49403C"/>
                </a:solidFill>
                <a:latin typeface="Saira" pitchFamily="2" charset="77"/>
              </a:rPr>
              <a:t>Penn Urban Health Lab</a:t>
            </a:r>
          </a:p>
          <a:p>
            <a:pPr algn="ctr">
              <a:lnSpc>
                <a:spcPts val="4759"/>
              </a:lnSpc>
            </a:pPr>
            <a:r>
              <a:rPr lang="en-US" sz="2800" u="sng" spc="30" dirty="0">
                <a:solidFill>
                  <a:srgbClr val="49403C"/>
                </a:solidFill>
                <a:latin typeface="Saira" pitchFamily="2" charset="77"/>
                <a:hlinkClick r:id="rId3" tooltip="https://www.urbanhealthlab.org"/>
              </a:rPr>
              <a:t>urbanhealthlab.org</a:t>
            </a:r>
            <a:endParaRPr lang="en-US" sz="3600" u="sng" spc="30" dirty="0">
              <a:solidFill>
                <a:srgbClr val="49403C"/>
              </a:solidFill>
              <a:latin typeface="Saira" pitchFamily="2" charset="77"/>
              <a:hlinkClick r:id="rId3" tooltip="https://www.urbanhealthlab.org"/>
            </a:endParaRPr>
          </a:p>
        </p:txBody>
      </p:sp>
      <p:sp>
        <p:nvSpPr>
          <p:cNvPr id="8" name="TextBox 8"/>
          <p:cNvSpPr txBox="1"/>
          <p:nvPr/>
        </p:nvSpPr>
        <p:spPr>
          <a:xfrm>
            <a:off x="4035673" y="6057900"/>
            <a:ext cx="10216655" cy="2271776"/>
          </a:xfrm>
          <a:prstGeom prst="rect">
            <a:avLst/>
          </a:prstGeom>
        </p:spPr>
        <p:txBody>
          <a:bodyPr lIns="0" tIns="0" rIns="0" bIns="0" rtlCol="0" anchor="t">
            <a:spAutoFit/>
          </a:bodyPr>
          <a:lstStyle/>
          <a:p>
            <a:pPr algn="ctr">
              <a:lnSpc>
                <a:spcPts val="4500"/>
              </a:lnSpc>
            </a:pPr>
            <a:r>
              <a:rPr lang="en-US" sz="3000" spc="30" dirty="0" err="1">
                <a:solidFill>
                  <a:srgbClr val="49403C"/>
                </a:solidFill>
                <a:latin typeface="Saira" pitchFamily="2" charset="77"/>
              </a:rPr>
              <a:t>emily.seeburger@pennmedicine.upenn.edu</a:t>
            </a:r>
            <a:endParaRPr lang="en-US" sz="3000" spc="30" dirty="0">
              <a:solidFill>
                <a:srgbClr val="49403C"/>
              </a:solidFill>
              <a:latin typeface="Saira" pitchFamily="2" charset="77"/>
            </a:endParaRPr>
          </a:p>
          <a:p>
            <a:pPr algn="ctr">
              <a:lnSpc>
                <a:spcPts val="4500"/>
              </a:lnSpc>
            </a:pPr>
            <a:endParaRPr lang="en-US" sz="3000" spc="30" dirty="0">
              <a:solidFill>
                <a:srgbClr val="49403C"/>
              </a:solidFill>
              <a:latin typeface="Saira" pitchFamily="2" charset="77"/>
            </a:endParaRPr>
          </a:p>
          <a:p>
            <a:pPr algn="ctr">
              <a:lnSpc>
                <a:spcPts val="4500"/>
              </a:lnSpc>
            </a:pPr>
            <a:r>
              <a:rPr lang="en-US" sz="3000" spc="30" dirty="0">
                <a:solidFill>
                  <a:srgbClr val="49403C"/>
                </a:solidFill>
                <a:latin typeface="Saira" pitchFamily="2" charset="77"/>
              </a:rPr>
              <a:t>silvia.canelon@pennmedicine.upenn.edu</a:t>
            </a:r>
          </a:p>
          <a:p>
            <a:pPr algn="ctr">
              <a:lnSpc>
                <a:spcPts val="4500"/>
              </a:lnSpc>
            </a:pPr>
            <a:r>
              <a:rPr lang="en-US" sz="2800" u="sng" spc="30" dirty="0">
                <a:solidFill>
                  <a:srgbClr val="49403C"/>
                </a:solidFill>
                <a:latin typeface="Saira" pitchFamily="2" charset="77"/>
                <a:hlinkClick r:id="rId4" tooltip="https://www.urbanhealthlab.org"/>
              </a:rPr>
              <a:t>silviacanelon.com</a:t>
            </a:r>
            <a:endParaRPr lang="en-US" sz="3000" u="sng" spc="30" dirty="0">
              <a:solidFill>
                <a:srgbClr val="49403C"/>
              </a:solidFill>
              <a:latin typeface="Saira" pitchFamily="2" charset="77"/>
              <a:hlinkClick r:id="rId5" tooltip="https://silviacanelon.com"/>
            </a:endParaRPr>
          </a:p>
        </p:txBody>
      </p:sp>
      <p:grpSp>
        <p:nvGrpSpPr>
          <p:cNvPr id="13" name="Group 12">
            <a:extLst>
              <a:ext uri="{FF2B5EF4-FFF2-40B4-BE49-F238E27FC236}">
                <a16:creationId xmlns:a16="http://schemas.microsoft.com/office/drawing/2014/main" id="{3FD657FB-512D-3917-A43B-092F3768EBCD}"/>
              </a:ext>
              <a:ext uri="{C183D7F6-B498-43B3-948B-1728B52AA6E4}">
                <adec:decorative xmlns:adec="http://schemas.microsoft.com/office/drawing/2017/decorative" val="1"/>
              </a:ext>
            </a:extLst>
          </p:cNvPr>
          <p:cNvGrpSpPr/>
          <p:nvPr/>
        </p:nvGrpSpPr>
        <p:grpSpPr>
          <a:xfrm>
            <a:off x="0" y="-309297"/>
            <a:ext cx="18288000" cy="10905593"/>
            <a:chOff x="0" y="-309297"/>
            <a:chExt cx="18288000" cy="10905593"/>
          </a:xfrm>
        </p:grpSpPr>
        <p:grpSp>
          <p:nvGrpSpPr>
            <p:cNvPr id="2" name="Group 2">
              <a:extLst>
                <a:ext uri="{C183D7F6-B498-43B3-948B-1728B52AA6E4}">
                  <adec:decorative xmlns:adec="http://schemas.microsoft.com/office/drawing/2017/decorative" val="1"/>
                </a:ext>
              </a:extLst>
            </p:cNvPr>
            <p:cNvGrpSpPr/>
            <p:nvPr/>
          </p:nvGrpSpPr>
          <p:grpSpPr>
            <a:xfrm>
              <a:off x="0" y="-309297"/>
              <a:ext cx="2567029" cy="10905593"/>
              <a:chOff x="0" y="0"/>
              <a:chExt cx="3422705" cy="14540791"/>
            </a:xfrm>
          </p:grpSpPr>
          <p:sp>
            <p:nvSpPr>
              <p:cNvPr id="3" name="AutoShape 3"/>
              <p:cNvSpPr/>
              <p:nvPr/>
            </p:nvSpPr>
            <p:spPr>
              <a:xfrm>
                <a:off x="0" y="0"/>
                <a:ext cx="1140902" cy="14540791"/>
              </a:xfrm>
              <a:prstGeom prst="rect">
                <a:avLst/>
              </a:prstGeom>
              <a:solidFill>
                <a:srgbClr val="69A9B2">
                  <a:alpha val="69804"/>
                </a:srgbClr>
              </a:solidFill>
            </p:spPr>
          </p:sp>
          <p:sp>
            <p:nvSpPr>
              <p:cNvPr id="4" name="AutoShape 4"/>
              <p:cNvSpPr/>
              <p:nvPr/>
            </p:nvSpPr>
            <p:spPr>
              <a:xfrm>
                <a:off x="1140902" y="0"/>
                <a:ext cx="1140902" cy="14540791"/>
              </a:xfrm>
              <a:prstGeom prst="rect">
                <a:avLst/>
              </a:prstGeom>
              <a:solidFill>
                <a:srgbClr val="69A9B2">
                  <a:alpha val="40000"/>
                </a:srgbClr>
              </a:solidFill>
            </p:spPr>
          </p:sp>
          <p:sp>
            <p:nvSpPr>
              <p:cNvPr id="5" name="AutoShape 5"/>
              <p:cNvSpPr/>
              <p:nvPr/>
            </p:nvSpPr>
            <p:spPr>
              <a:xfrm>
                <a:off x="2281803" y="0"/>
                <a:ext cx="1140902" cy="14540791"/>
              </a:xfrm>
              <a:prstGeom prst="rect">
                <a:avLst/>
              </a:prstGeom>
              <a:solidFill>
                <a:srgbClr val="69A9B2">
                  <a:alpha val="9804"/>
                </a:srgbClr>
              </a:solidFill>
            </p:spPr>
          </p:sp>
        </p:grpSp>
        <p:grpSp>
          <p:nvGrpSpPr>
            <p:cNvPr id="9" name="Group 9">
              <a:extLst>
                <a:ext uri="{C183D7F6-B498-43B3-948B-1728B52AA6E4}">
                  <adec:decorative xmlns:adec="http://schemas.microsoft.com/office/drawing/2017/decorative" val="1"/>
                </a:ext>
              </a:extLst>
            </p:cNvPr>
            <p:cNvGrpSpPr/>
            <p:nvPr/>
          </p:nvGrpSpPr>
          <p:grpSpPr>
            <a:xfrm rot="-10800000">
              <a:off x="15720971" y="-309297"/>
              <a:ext cx="2567029" cy="10905593"/>
              <a:chOff x="0" y="0"/>
              <a:chExt cx="3422705" cy="14540791"/>
            </a:xfrm>
          </p:grpSpPr>
          <p:sp>
            <p:nvSpPr>
              <p:cNvPr id="10" name="AutoShape 10"/>
              <p:cNvSpPr/>
              <p:nvPr/>
            </p:nvSpPr>
            <p:spPr>
              <a:xfrm>
                <a:off x="0" y="0"/>
                <a:ext cx="1140902" cy="14540791"/>
              </a:xfrm>
              <a:prstGeom prst="rect">
                <a:avLst/>
              </a:prstGeom>
              <a:solidFill>
                <a:srgbClr val="69A9B2">
                  <a:alpha val="69804"/>
                </a:srgbClr>
              </a:solidFill>
            </p:spPr>
          </p:sp>
          <p:sp>
            <p:nvSpPr>
              <p:cNvPr id="11" name="AutoShape 11"/>
              <p:cNvSpPr/>
              <p:nvPr/>
            </p:nvSpPr>
            <p:spPr>
              <a:xfrm>
                <a:off x="1140902" y="0"/>
                <a:ext cx="1140902" cy="14540791"/>
              </a:xfrm>
              <a:prstGeom prst="rect">
                <a:avLst/>
              </a:prstGeom>
              <a:solidFill>
                <a:srgbClr val="69A9B2">
                  <a:alpha val="40000"/>
                </a:srgbClr>
              </a:solidFill>
            </p:spPr>
          </p:sp>
          <p:sp>
            <p:nvSpPr>
              <p:cNvPr id="12" name="AutoShape 12"/>
              <p:cNvSpPr/>
              <p:nvPr/>
            </p:nvSpPr>
            <p:spPr>
              <a:xfrm>
                <a:off x="2281803" y="0"/>
                <a:ext cx="1140902" cy="14540791"/>
              </a:xfrm>
              <a:prstGeom prst="rect">
                <a:avLst/>
              </a:prstGeom>
              <a:solidFill>
                <a:srgbClr val="69A9B2">
                  <a:alpha val="9804"/>
                </a:srgbClr>
              </a:solidFill>
            </p:spPr>
          </p:sp>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FD6"/>
        </a:solidFill>
        <a:effectLst/>
      </p:bgPr>
    </p:bg>
    <p:spTree>
      <p:nvGrpSpPr>
        <p:cNvPr id="1" name=""/>
        <p:cNvGrpSpPr/>
        <p:nvPr/>
      </p:nvGrpSpPr>
      <p:grpSpPr>
        <a:xfrm>
          <a:off x="0" y="0"/>
          <a:ext cx="0" cy="0"/>
          <a:chOff x="0" y="0"/>
          <a:chExt cx="0" cy="0"/>
        </a:xfrm>
      </p:grpSpPr>
      <p:sp>
        <p:nvSpPr>
          <p:cNvPr id="2" name="TextBox 2"/>
          <p:cNvSpPr txBox="1">
            <a:spLocks noGrp="1"/>
          </p:cNvSpPr>
          <p:nvPr>
            <p:ph type="title" idx="4294967295"/>
          </p:nvPr>
        </p:nvSpPr>
        <p:spPr>
          <a:xfrm>
            <a:off x="1233529" y="1117305"/>
            <a:ext cx="15820941" cy="215443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8399"/>
              </a:lnSpc>
              <a:spcBef>
                <a:spcPts val="0"/>
              </a:spcBef>
              <a:spcAft>
                <a:spcPts val="0"/>
              </a:spcAft>
              <a:buClrTx/>
              <a:buSzTx/>
              <a:buFontTx/>
              <a:buNone/>
              <a:tabLst/>
              <a:defRPr/>
            </a:pPr>
            <a:r>
              <a:rPr kumimoji="0" lang="en-US" sz="6999" b="0" i="0" u="none" strike="noStrike" kern="1200" cap="none" spc="209" normalizeH="0" baseline="0" noProof="0" dirty="0">
                <a:ln>
                  <a:noFill/>
                </a:ln>
                <a:solidFill>
                  <a:srgbClr val="49403C"/>
                </a:solidFill>
                <a:effectLst/>
                <a:uLnTx/>
                <a:uFillTx/>
                <a:latin typeface="Saira Black"/>
                <a:ea typeface="+mn-ea"/>
                <a:cs typeface="+mn-cs"/>
              </a:rPr>
              <a:t>THE URBAN HEALTH LAB </a:t>
            </a:r>
            <a:br>
              <a:rPr kumimoji="0" lang="en-US" sz="6999" b="0" i="0" u="none" strike="noStrike" kern="1200" cap="none" spc="209" normalizeH="0" baseline="0" noProof="0" dirty="0">
                <a:ln>
                  <a:noFill/>
                </a:ln>
                <a:solidFill>
                  <a:srgbClr val="49403C"/>
                </a:solidFill>
                <a:effectLst/>
                <a:uLnTx/>
                <a:uFillTx/>
                <a:latin typeface="Saira Black"/>
                <a:ea typeface="+mn-ea"/>
                <a:cs typeface="+mn-cs"/>
              </a:rPr>
            </a:br>
            <a:r>
              <a:rPr kumimoji="0" lang="en-US" sz="7000" b="0" i="0" u="none" strike="noStrike" kern="1200" cap="none" spc="210" normalizeH="0" baseline="0" noProof="0" dirty="0">
                <a:ln>
                  <a:noFill/>
                </a:ln>
                <a:solidFill>
                  <a:srgbClr val="49403C"/>
                </a:solidFill>
                <a:effectLst/>
                <a:uLnTx/>
                <a:uFillTx/>
                <a:latin typeface="Saira Black"/>
                <a:ea typeface="+mn-ea"/>
                <a:cs typeface="+mn-cs"/>
              </a:rPr>
              <a:t>DATA TEAM</a:t>
            </a:r>
          </a:p>
        </p:txBody>
      </p:sp>
      <p:sp>
        <p:nvSpPr>
          <p:cNvPr id="7" name="TextBox 7"/>
          <p:cNvSpPr txBox="1"/>
          <p:nvPr/>
        </p:nvSpPr>
        <p:spPr>
          <a:xfrm>
            <a:off x="4462906" y="8347956"/>
            <a:ext cx="4409063" cy="592470"/>
          </a:xfrm>
          <a:prstGeom prst="rect">
            <a:avLst/>
          </a:prstGeom>
        </p:spPr>
        <p:txBody>
          <a:bodyPr lIns="0" tIns="0" rIns="0" bIns="0" rtlCol="0" anchor="t">
            <a:spAutoFit/>
          </a:bodyPr>
          <a:lstStyle/>
          <a:p>
            <a:pPr algn="ctr">
              <a:lnSpc>
                <a:spcPts val="4759"/>
              </a:lnSpc>
            </a:pPr>
            <a:r>
              <a:rPr lang="en-US" sz="3400" spc="170" dirty="0">
                <a:solidFill>
                  <a:srgbClr val="49403C"/>
                </a:solidFill>
                <a:latin typeface="Saira" pitchFamily="2" charset="77"/>
              </a:rPr>
              <a:t>Silvia Canelón, PhD</a:t>
            </a:r>
          </a:p>
        </p:txBody>
      </p:sp>
      <p:grpSp>
        <p:nvGrpSpPr>
          <p:cNvPr id="3" name="Group 3">
            <a:extLst>
              <a:ext uri="{C183D7F6-B498-43B3-948B-1728B52AA6E4}">
                <adec:decorative xmlns:adec="http://schemas.microsoft.com/office/drawing/2017/decorative" val="1"/>
              </a:ext>
            </a:extLst>
          </p:cNvPr>
          <p:cNvGrpSpPr/>
          <p:nvPr/>
        </p:nvGrpSpPr>
        <p:grpSpPr>
          <a:xfrm>
            <a:off x="-395022" y="4688451"/>
            <a:ext cx="19078043" cy="2567029"/>
            <a:chOff x="0" y="0"/>
            <a:chExt cx="25437391" cy="3422705"/>
          </a:xfrm>
        </p:grpSpPr>
        <p:sp>
          <p:nvSpPr>
            <p:cNvPr id="4" name="AutoShape 4"/>
            <p:cNvSpPr/>
            <p:nvPr/>
          </p:nvSpPr>
          <p:spPr>
            <a:xfrm rot="5400000">
              <a:off x="12148245" y="-12148245"/>
              <a:ext cx="1140902" cy="25437391"/>
            </a:xfrm>
            <a:prstGeom prst="rect">
              <a:avLst/>
            </a:prstGeom>
            <a:solidFill>
              <a:srgbClr val="69A9B2">
                <a:alpha val="69804"/>
              </a:srgbClr>
            </a:solidFill>
          </p:spPr>
        </p:sp>
        <p:sp>
          <p:nvSpPr>
            <p:cNvPr id="5" name="AutoShape 5"/>
            <p:cNvSpPr/>
            <p:nvPr/>
          </p:nvSpPr>
          <p:spPr>
            <a:xfrm rot="5400000">
              <a:off x="12148245" y="-11007343"/>
              <a:ext cx="1140902" cy="25437391"/>
            </a:xfrm>
            <a:prstGeom prst="rect">
              <a:avLst/>
            </a:prstGeom>
            <a:solidFill>
              <a:srgbClr val="69A9B2">
                <a:alpha val="40000"/>
              </a:srgbClr>
            </a:solidFill>
          </p:spPr>
        </p:sp>
        <p:sp>
          <p:nvSpPr>
            <p:cNvPr id="6" name="AutoShape 6"/>
            <p:cNvSpPr/>
            <p:nvPr/>
          </p:nvSpPr>
          <p:spPr>
            <a:xfrm rot="5400000">
              <a:off x="12148245" y="-9866441"/>
              <a:ext cx="1140902" cy="25437391"/>
            </a:xfrm>
            <a:prstGeom prst="rect">
              <a:avLst/>
            </a:prstGeom>
            <a:solidFill>
              <a:srgbClr val="69A9B2">
                <a:alpha val="9804"/>
              </a:srgbClr>
            </a:solidFill>
          </p:spPr>
        </p:sp>
      </p:grpSp>
      <p:sp>
        <p:nvSpPr>
          <p:cNvPr id="9" name="Freeform 9" descr="Silvia is smiling and has a tan complexion, long dark brown hair styled over one shoulder, and dark brown eyes."/>
          <p:cNvSpPr/>
          <p:nvPr/>
        </p:nvSpPr>
        <p:spPr>
          <a:xfrm>
            <a:off x="5029126" y="4308570"/>
            <a:ext cx="3276624" cy="3276610"/>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a:stretch>
          </a:blipFill>
        </p:spPr>
      </p:sp>
      <p:sp>
        <p:nvSpPr>
          <p:cNvPr id="12" name="TextBox 12"/>
          <p:cNvSpPr txBox="1"/>
          <p:nvPr/>
        </p:nvSpPr>
        <p:spPr>
          <a:xfrm>
            <a:off x="9478756" y="8347956"/>
            <a:ext cx="5136682" cy="592470"/>
          </a:xfrm>
          <a:prstGeom prst="rect">
            <a:avLst/>
          </a:prstGeom>
        </p:spPr>
        <p:txBody>
          <a:bodyPr lIns="0" tIns="0" rIns="0" bIns="0" rtlCol="0" anchor="t">
            <a:spAutoFit/>
          </a:bodyPr>
          <a:lstStyle/>
          <a:p>
            <a:pPr algn="ctr">
              <a:lnSpc>
                <a:spcPts val="4759"/>
              </a:lnSpc>
            </a:pPr>
            <a:r>
              <a:rPr lang="en-US" sz="3400" spc="170">
                <a:solidFill>
                  <a:srgbClr val="49403C"/>
                </a:solidFill>
                <a:latin typeface="Saira" pitchFamily="2" charset="77"/>
              </a:rPr>
              <a:t>Emily Seeburger, MPH</a:t>
            </a:r>
          </a:p>
        </p:txBody>
      </p:sp>
      <p:sp>
        <p:nvSpPr>
          <p:cNvPr id="11" name="Freeform 11" descr="Emily is smiling and has a pale complexion, long red hair, and green eyes."/>
          <p:cNvSpPr/>
          <p:nvPr/>
        </p:nvSpPr>
        <p:spPr>
          <a:xfrm>
            <a:off x="10033879" y="4308570"/>
            <a:ext cx="3276624" cy="3276610"/>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t="-938" b="-24062"/>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FD6"/>
        </a:solidFill>
        <a:effectLst/>
      </p:bgPr>
    </p:bg>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p:nvPr/>
        </p:nvSpPr>
        <p:spPr>
          <a:xfrm>
            <a:off x="-570451" y="-509629"/>
            <a:ext cx="6494906" cy="8229600"/>
          </a:xfrm>
          <a:prstGeom prst="rect">
            <a:avLst/>
          </a:prstGeom>
          <a:solidFill>
            <a:srgbClr val="69A9B2"/>
          </a:solidFill>
        </p:spPr>
      </p:sp>
      <p:sp>
        <p:nvSpPr>
          <p:cNvPr id="3" name="TextBox 3"/>
          <p:cNvSpPr txBox="1">
            <a:spLocks noGrp="1"/>
          </p:cNvSpPr>
          <p:nvPr>
            <p:ph type="title" idx="4294967295"/>
          </p:nvPr>
        </p:nvSpPr>
        <p:spPr>
          <a:xfrm>
            <a:off x="697471" y="1064473"/>
            <a:ext cx="5060367" cy="166712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518"/>
              </a:lnSpc>
              <a:spcBef>
                <a:spcPts val="0"/>
              </a:spcBef>
              <a:spcAft>
                <a:spcPts val="0"/>
              </a:spcAft>
              <a:buClrTx/>
              <a:buSzTx/>
              <a:buFontTx/>
              <a:buNone/>
              <a:tabLst/>
              <a:defRPr/>
            </a:pPr>
            <a:r>
              <a:rPr kumimoji="0" lang="en-US" sz="5299" b="0" i="0" u="none" strike="noStrike" kern="1200" cap="none" spc="317" normalizeH="0" baseline="0" noProof="0" dirty="0">
                <a:ln>
                  <a:noFill/>
                </a:ln>
                <a:solidFill>
                  <a:srgbClr val="FFEFD6"/>
                </a:solidFill>
                <a:effectLst/>
                <a:uLnTx/>
                <a:uFillTx/>
                <a:latin typeface="Saira Medium"/>
                <a:ea typeface="+mn-ea"/>
                <a:cs typeface="+mn-cs"/>
              </a:rPr>
              <a:t>TODAY’S AGENDA</a:t>
            </a:r>
          </a:p>
        </p:txBody>
      </p:sp>
      <p:grpSp>
        <p:nvGrpSpPr>
          <p:cNvPr id="4" name="Group 4">
            <a:extLst>
              <a:ext uri="{C183D7F6-B498-43B3-948B-1728B52AA6E4}">
                <adec:decorative xmlns:adec="http://schemas.microsoft.com/office/drawing/2017/decorative" val="1"/>
              </a:ext>
            </a:extLst>
          </p:cNvPr>
          <p:cNvGrpSpPr/>
          <p:nvPr/>
        </p:nvGrpSpPr>
        <p:grpSpPr>
          <a:xfrm>
            <a:off x="-4981138" y="7719971"/>
            <a:ext cx="10905593" cy="2567029"/>
            <a:chOff x="0" y="0"/>
            <a:chExt cx="14540791" cy="3422705"/>
          </a:xfrm>
        </p:grpSpPr>
        <p:sp>
          <p:nvSpPr>
            <p:cNvPr id="5" name="AutoShape 5"/>
            <p:cNvSpPr/>
            <p:nvPr/>
          </p:nvSpPr>
          <p:spPr>
            <a:xfrm rot="5400000">
              <a:off x="6699945" y="-6699945"/>
              <a:ext cx="1140902" cy="14540791"/>
            </a:xfrm>
            <a:prstGeom prst="rect">
              <a:avLst/>
            </a:prstGeom>
            <a:solidFill>
              <a:srgbClr val="69A9B2">
                <a:alpha val="69804"/>
              </a:srgbClr>
            </a:solidFill>
          </p:spPr>
        </p:sp>
        <p:sp>
          <p:nvSpPr>
            <p:cNvPr id="6" name="AutoShape 6"/>
            <p:cNvSpPr/>
            <p:nvPr/>
          </p:nvSpPr>
          <p:spPr>
            <a:xfrm rot="5400000">
              <a:off x="6699945" y="-5559043"/>
              <a:ext cx="1140902" cy="14540791"/>
            </a:xfrm>
            <a:prstGeom prst="rect">
              <a:avLst/>
            </a:prstGeom>
            <a:solidFill>
              <a:srgbClr val="69A9B2">
                <a:alpha val="40000"/>
              </a:srgbClr>
            </a:solidFill>
          </p:spPr>
        </p:sp>
        <p:sp>
          <p:nvSpPr>
            <p:cNvPr id="7" name="AutoShape 7"/>
            <p:cNvSpPr/>
            <p:nvPr/>
          </p:nvSpPr>
          <p:spPr>
            <a:xfrm rot="5400000">
              <a:off x="6699945" y="-4418141"/>
              <a:ext cx="1140902" cy="14540791"/>
            </a:xfrm>
            <a:prstGeom prst="rect">
              <a:avLst/>
            </a:prstGeom>
            <a:solidFill>
              <a:srgbClr val="69A9B2">
                <a:alpha val="9804"/>
              </a:srgbClr>
            </a:solidFill>
          </p:spPr>
        </p:sp>
      </p:grpSp>
      <p:sp>
        <p:nvSpPr>
          <p:cNvPr id="9" name="TextBox 9"/>
          <p:cNvSpPr txBox="1"/>
          <p:nvPr/>
        </p:nvSpPr>
        <p:spPr>
          <a:xfrm>
            <a:off x="8198200" y="691308"/>
            <a:ext cx="8794894" cy="573405"/>
          </a:xfrm>
          <a:prstGeom prst="rect">
            <a:avLst/>
          </a:prstGeom>
        </p:spPr>
        <p:txBody>
          <a:bodyPr lIns="0" tIns="0" rIns="0" bIns="0" rtlCol="0" anchor="t">
            <a:spAutoFit/>
          </a:bodyPr>
          <a:lstStyle/>
          <a:p>
            <a:pPr>
              <a:lnSpc>
                <a:spcPts val="4680"/>
              </a:lnSpc>
            </a:pPr>
            <a:r>
              <a:rPr lang="en-US" sz="3600" spc="107">
                <a:solidFill>
                  <a:srgbClr val="49403C"/>
                </a:solidFill>
                <a:latin typeface="Saira Bold"/>
              </a:rPr>
              <a:t>Introduction</a:t>
            </a:r>
          </a:p>
        </p:txBody>
      </p:sp>
      <p:sp>
        <p:nvSpPr>
          <p:cNvPr id="20" name="TextBox 20"/>
          <p:cNvSpPr txBox="1"/>
          <p:nvPr/>
        </p:nvSpPr>
        <p:spPr>
          <a:xfrm>
            <a:off x="8198200" y="1715201"/>
            <a:ext cx="8794894" cy="573405"/>
          </a:xfrm>
          <a:prstGeom prst="rect">
            <a:avLst/>
          </a:prstGeom>
        </p:spPr>
        <p:txBody>
          <a:bodyPr lIns="0" tIns="0" rIns="0" bIns="0" rtlCol="0" anchor="t">
            <a:spAutoFit/>
          </a:bodyPr>
          <a:lstStyle/>
          <a:p>
            <a:pPr>
              <a:lnSpc>
                <a:spcPts val="4680"/>
              </a:lnSpc>
            </a:pPr>
            <a:r>
              <a:rPr lang="en-US" sz="3600" spc="107" dirty="0">
                <a:solidFill>
                  <a:srgbClr val="49403C"/>
                </a:solidFill>
                <a:latin typeface="Saira Bold"/>
              </a:rPr>
              <a:t>Ways to use data</a:t>
            </a:r>
          </a:p>
        </p:txBody>
      </p:sp>
      <p:sp>
        <p:nvSpPr>
          <p:cNvPr id="29" name="TextBox 29"/>
          <p:cNvSpPr txBox="1"/>
          <p:nvPr/>
        </p:nvSpPr>
        <p:spPr>
          <a:xfrm>
            <a:off x="8198200" y="2739093"/>
            <a:ext cx="9497422" cy="573405"/>
          </a:xfrm>
          <a:prstGeom prst="rect">
            <a:avLst/>
          </a:prstGeom>
        </p:spPr>
        <p:txBody>
          <a:bodyPr lIns="0" tIns="0" rIns="0" bIns="0" rtlCol="0" anchor="t">
            <a:spAutoFit/>
          </a:bodyPr>
          <a:lstStyle/>
          <a:p>
            <a:pPr>
              <a:lnSpc>
                <a:spcPts val="4680"/>
              </a:lnSpc>
            </a:pPr>
            <a:r>
              <a:rPr lang="en-US" sz="3600" spc="107" dirty="0">
                <a:solidFill>
                  <a:srgbClr val="49403C"/>
                </a:solidFill>
                <a:latin typeface="Saira Bold"/>
              </a:rPr>
              <a:t>Incorporating principles of equity in data</a:t>
            </a:r>
          </a:p>
        </p:txBody>
      </p:sp>
      <p:sp>
        <p:nvSpPr>
          <p:cNvPr id="24" name="TextBox 24"/>
          <p:cNvSpPr txBox="1"/>
          <p:nvPr/>
        </p:nvSpPr>
        <p:spPr>
          <a:xfrm>
            <a:off x="8198200" y="3769698"/>
            <a:ext cx="8794894" cy="1163955"/>
          </a:xfrm>
          <a:prstGeom prst="rect">
            <a:avLst/>
          </a:prstGeom>
        </p:spPr>
        <p:txBody>
          <a:bodyPr lIns="0" tIns="0" rIns="0" bIns="0" rtlCol="0" anchor="t">
            <a:spAutoFit/>
          </a:bodyPr>
          <a:lstStyle/>
          <a:p>
            <a:pPr>
              <a:lnSpc>
                <a:spcPts val="4680"/>
              </a:lnSpc>
            </a:pPr>
            <a:r>
              <a:rPr lang="en-US" sz="3600" spc="107" dirty="0">
                <a:solidFill>
                  <a:srgbClr val="49403C"/>
                </a:solidFill>
                <a:latin typeface="Saira Bold"/>
              </a:rPr>
              <a:t>Data for Community-Academic Collaboratives</a:t>
            </a:r>
          </a:p>
        </p:txBody>
      </p:sp>
      <p:sp>
        <p:nvSpPr>
          <p:cNvPr id="25" name="TextBox 25"/>
          <p:cNvSpPr txBox="1"/>
          <p:nvPr/>
        </p:nvSpPr>
        <p:spPr>
          <a:xfrm>
            <a:off x="8198200" y="5014350"/>
            <a:ext cx="8794894" cy="948690"/>
          </a:xfrm>
          <a:prstGeom prst="rect">
            <a:avLst/>
          </a:prstGeom>
        </p:spPr>
        <p:txBody>
          <a:bodyPr lIns="0" tIns="0" rIns="0" bIns="0" rtlCol="0" anchor="t">
            <a:spAutoFit/>
          </a:bodyPr>
          <a:lstStyle/>
          <a:p>
            <a:pPr>
              <a:lnSpc>
                <a:spcPts val="3900"/>
              </a:lnSpc>
            </a:pPr>
            <a:r>
              <a:rPr lang="en-US" sz="2600" spc="26">
                <a:solidFill>
                  <a:srgbClr val="49403C"/>
                </a:solidFill>
                <a:latin typeface="Saira Light"/>
              </a:rPr>
              <a:t>Highlighting the Urban Health Lab's Deeply Rooted project</a:t>
            </a:r>
          </a:p>
        </p:txBody>
      </p:sp>
      <p:sp>
        <p:nvSpPr>
          <p:cNvPr id="15" name="TextBox 15"/>
          <p:cNvSpPr txBox="1"/>
          <p:nvPr/>
        </p:nvSpPr>
        <p:spPr>
          <a:xfrm>
            <a:off x="8198200" y="6415764"/>
            <a:ext cx="8794894" cy="573405"/>
          </a:xfrm>
          <a:prstGeom prst="rect">
            <a:avLst/>
          </a:prstGeom>
        </p:spPr>
        <p:txBody>
          <a:bodyPr lIns="0" tIns="0" rIns="0" bIns="0" rtlCol="0" anchor="t">
            <a:spAutoFit/>
          </a:bodyPr>
          <a:lstStyle/>
          <a:p>
            <a:pPr>
              <a:lnSpc>
                <a:spcPts val="4680"/>
              </a:lnSpc>
            </a:pPr>
            <a:r>
              <a:rPr lang="en-US" sz="3600" spc="107" dirty="0">
                <a:solidFill>
                  <a:srgbClr val="49403C"/>
                </a:solidFill>
                <a:latin typeface="Saira Bold"/>
              </a:rPr>
              <a:t>Demonstration</a:t>
            </a:r>
          </a:p>
        </p:txBody>
      </p:sp>
      <p:sp>
        <p:nvSpPr>
          <p:cNvPr id="16" name="TextBox 16"/>
          <p:cNvSpPr txBox="1"/>
          <p:nvPr/>
        </p:nvSpPr>
        <p:spPr>
          <a:xfrm>
            <a:off x="8198200" y="7061467"/>
            <a:ext cx="8794894" cy="453390"/>
          </a:xfrm>
          <a:prstGeom prst="rect">
            <a:avLst/>
          </a:prstGeom>
        </p:spPr>
        <p:txBody>
          <a:bodyPr lIns="0" tIns="0" rIns="0" bIns="0" rtlCol="0" anchor="t">
            <a:spAutoFit/>
          </a:bodyPr>
          <a:lstStyle/>
          <a:p>
            <a:pPr>
              <a:lnSpc>
                <a:spcPts val="3900"/>
              </a:lnSpc>
            </a:pPr>
            <a:r>
              <a:rPr lang="en-US" sz="2600" spc="26">
                <a:solidFill>
                  <a:srgbClr val="49403C"/>
                </a:solidFill>
                <a:latin typeface="Saira Light"/>
              </a:rPr>
              <a:t>Highlighting the disproportionate impact of gun violence</a:t>
            </a:r>
          </a:p>
        </p:txBody>
      </p:sp>
      <p:sp>
        <p:nvSpPr>
          <p:cNvPr id="35" name="TextBox 35"/>
          <p:cNvSpPr txBox="1"/>
          <p:nvPr/>
        </p:nvSpPr>
        <p:spPr>
          <a:xfrm>
            <a:off x="8198200" y="7967582"/>
            <a:ext cx="8794894" cy="573405"/>
          </a:xfrm>
          <a:prstGeom prst="rect">
            <a:avLst/>
          </a:prstGeom>
        </p:spPr>
        <p:txBody>
          <a:bodyPr lIns="0" tIns="0" rIns="0" bIns="0" rtlCol="0" anchor="t">
            <a:spAutoFit/>
          </a:bodyPr>
          <a:lstStyle/>
          <a:p>
            <a:pPr>
              <a:lnSpc>
                <a:spcPts val="4680"/>
              </a:lnSpc>
            </a:pPr>
            <a:r>
              <a:rPr lang="en-US" sz="3600" spc="107" dirty="0">
                <a:solidFill>
                  <a:srgbClr val="49403C"/>
                </a:solidFill>
                <a:latin typeface="Saira Bold"/>
              </a:rPr>
              <a:t>Free resources</a:t>
            </a:r>
          </a:p>
        </p:txBody>
      </p:sp>
      <p:sp>
        <p:nvSpPr>
          <p:cNvPr id="31" name="TextBox 31"/>
          <p:cNvSpPr txBox="1"/>
          <p:nvPr/>
        </p:nvSpPr>
        <p:spPr>
          <a:xfrm>
            <a:off x="8198200" y="8993712"/>
            <a:ext cx="8794894" cy="573405"/>
          </a:xfrm>
          <a:prstGeom prst="rect">
            <a:avLst/>
          </a:prstGeom>
        </p:spPr>
        <p:txBody>
          <a:bodyPr lIns="0" tIns="0" rIns="0" bIns="0" rtlCol="0" anchor="t">
            <a:spAutoFit/>
          </a:bodyPr>
          <a:lstStyle/>
          <a:p>
            <a:pPr>
              <a:lnSpc>
                <a:spcPts val="4680"/>
              </a:lnSpc>
            </a:pPr>
            <a:r>
              <a:rPr lang="en-US" sz="3600" spc="107" dirty="0">
                <a:solidFill>
                  <a:srgbClr val="49403C"/>
                </a:solidFill>
                <a:latin typeface="Saira Bold"/>
              </a:rPr>
              <a:t>Questions</a:t>
            </a:r>
          </a:p>
        </p:txBody>
      </p:sp>
      <p:grpSp>
        <p:nvGrpSpPr>
          <p:cNvPr id="8" name="Group 7">
            <a:extLst>
              <a:ext uri="{FF2B5EF4-FFF2-40B4-BE49-F238E27FC236}">
                <a16:creationId xmlns:a16="http://schemas.microsoft.com/office/drawing/2014/main" id="{328CBC93-CA91-AE21-D208-500985BC3B46}"/>
              </a:ext>
              <a:ext uri="{C183D7F6-B498-43B3-948B-1728B52AA6E4}">
                <adec:decorative xmlns:adec="http://schemas.microsoft.com/office/drawing/2017/decorative" val="1"/>
              </a:ext>
            </a:extLst>
          </p:cNvPr>
          <p:cNvGrpSpPr/>
          <p:nvPr/>
        </p:nvGrpSpPr>
        <p:grpSpPr>
          <a:xfrm>
            <a:off x="7247389" y="818363"/>
            <a:ext cx="346319" cy="8650275"/>
            <a:chOff x="7247389" y="818363"/>
            <a:chExt cx="346319" cy="8650275"/>
          </a:xfrm>
        </p:grpSpPr>
        <p:sp>
          <p:nvSpPr>
            <p:cNvPr id="11" name="Freeform 11"/>
            <p:cNvSpPr/>
            <p:nvPr/>
          </p:nvSpPr>
          <p:spPr>
            <a:xfrm>
              <a:off x="7247389" y="818363"/>
              <a:ext cx="346319" cy="347871"/>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9403C"/>
            </a:solidFill>
          </p:spPr>
        </p:sp>
        <p:sp>
          <p:nvSpPr>
            <p:cNvPr id="14" name="Freeform 14"/>
            <p:cNvSpPr/>
            <p:nvPr/>
          </p:nvSpPr>
          <p:spPr>
            <a:xfrm>
              <a:off x="7247389" y="6542819"/>
              <a:ext cx="346319" cy="347871"/>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9403C"/>
            </a:solidFill>
          </p:spPr>
        </p:sp>
        <p:sp>
          <p:nvSpPr>
            <p:cNvPr id="19" name="Freeform 19"/>
            <p:cNvSpPr/>
            <p:nvPr/>
          </p:nvSpPr>
          <p:spPr>
            <a:xfrm>
              <a:off x="7247389" y="1842256"/>
              <a:ext cx="346319" cy="347871"/>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9403C"/>
            </a:solidFill>
          </p:spPr>
        </p:sp>
        <p:sp>
          <p:nvSpPr>
            <p:cNvPr id="23" name="Freeform 23"/>
            <p:cNvSpPr/>
            <p:nvPr/>
          </p:nvSpPr>
          <p:spPr>
            <a:xfrm>
              <a:off x="7247389" y="4018092"/>
              <a:ext cx="346319" cy="347871"/>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9403C"/>
            </a:solidFill>
          </p:spPr>
        </p:sp>
        <p:sp>
          <p:nvSpPr>
            <p:cNvPr id="28" name="Freeform 28"/>
            <p:cNvSpPr/>
            <p:nvPr/>
          </p:nvSpPr>
          <p:spPr>
            <a:xfrm>
              <a:off x="7247389" y="2866148"/>
              <a:ext cx="346319" cy="347871"/>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9403C"/>
            </a:solidFill>
          </p:spPr>
        </p:sp>
        <p:sp>
          <p:nvSpPr>
            <p:cNvPr id="33" name="Freeform 33"/>
            <p:cNvSpPr/>
            <p:nvPr/>
          </p:nvSpPr>
          <p:spPr>
            <a:xfrm>
              <a:off x="7247389" y="9120767"/>
              <a:ext cx="346319" cy="347871"/>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9403C"/>
            </a:solidFill>
          </p:spPr>
        </p:sp>
        <p:sp>
          <p:nvSpPr>
            <p:cNvPr id="37" name="Freeform 37"/>
            <p:cNvSpPr/>
            <p:nvPr/>
          </p:nvSpPr>
          <p:spPr>
            <a:xfrm>
              <a:off x="7247389" y="8094637"/>
              <a:ext cx="346319" cy="347871"/>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9403C"/>
            </a:solidFill>
          </p:spPr>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FD6"/>
        </a:solidFill>
        <a:effectLst/>
      </p:bgPr>
    </p:bg>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p:nvPr/>
        </p:nvSpPr>
        <p:spPr>
          <a:xfrm rot="3353231">
            <a:off x="202931" y="-10023834"/>
            <a:ext cx="9601355" cy="21167995"/>
          </a:xfrm>
          <a:prstGeom prst="rect">
            <a:avLst/>
          </a:prstGeom>
          <a:solidFill>
            <a:srgbClr val="69A9B2"/>
          </a:solidFill>
        </p:spPr>
      </p:sp>
      <p:sp>
        <p:nvSpPr>
          <p:cNvPr id="3" name="AutoShape 3">
            <a:extLst>
              <a:ext uri="{C183D7F6-B498-43B3-948B-1728B52AA6E4}">
                <adec:decorative xmlns:adec="http://schemas.microsoft.com/office/drawing/2017/decorative" val="1"/>
              </a:ext>
            </a:extLst>
          </p:cNvPr>
          <p:cNvSpPr/>
          <p:nvPr/>
        </p:nvSpPr>
        <p:spPr>
          <a:xfrm rot="3353231">
            <a:off x="7457404" y="-5149129"/>
            <a:ext cx="855676" cy="20131107"/>
          </a:xfrm>
          <a:prstGeom prst="rect">
            <a:avLst/>
          </a:prstGeom>
          <a:solidFill>
            <a:srgbClr val="69A9B2">
              <a:alpha val="40000"/>
            </a:srgbClr>
          </a:solidFill>
        </p:spPr>
      </p:sp>
      <p:sp>
        <p:nvSpPr>
          <p:cNvPr id="4" name="AutoShape 4">
            <a:extLst>
              <a:ext uri="{C183D7F6-B498-43B3-948B-1728B52AA6E4}">
                <adec:decorative xmlns:adec="http://schemas.microsoft.com/office/drawing/2017/decorative" val="1"/>
              </a:ext>
            </a:extLst>
          </p:cNvPr>
          <p:cNvSpPr/>
          <p:nvPr/>
        </p:nvSpPr>
        <p:spPr>
          <a:xfrm rot="3353231">
            <a:off x="8185018" y="-5322607"/>
            <a:ext cx="855676" cy="21514528"/>
          </a:xfrm>
          <a:prstGeom prst="rect">
            <a:avLst/>
          </a:prstGeom>
          <a:solidFill>
            <a:srgbClr val="69A9B2">
              <a:alpha val="9804"/>
            </a:srgbClr>
          </a:solidFill>
        </p:spPr>
      </p:sp>
      <p:sp>
        <p:nvSpPr>
          <p:cNvPr id="6" name="TextBox 6"/>
          <p:cNvSpPr txBox="1"/>
          <p:nvPr/>
        </p:nvSpPr>
        <p:spPr>
          <a:xfrm>
            <a:off x="1028700" y="1021556"/>
            <a:ext cx="7352426" cy="1531144"/>
          </a:xfrm>
          <a:prstGeom prst="rect">
            <a:avLst/>
          </a:prstGeom>
        </p:spPr>
        <p:txBody>
          <a:bodyPr lIns="0" tIns="0" rIns="0" bIns="0" rtlCol="0" anchor="t">
            <a:spAutoFit/>
          </a:bodyPr>
          <a:lstStyle/>
          <a:p>
            <a:pPr>
              <a:lnSpc>
                <a:spcPts val="12000"/>
              </a:lnSpc>
            </a:pPr>
            <a:r>
              <a:rPr lang="en-US" sz="10000" spc="300" dirty="0">
                <a:solidFill>
                  <a:srgbClr val="FFEFD6"/>
                </a:solidFill>
                <a:latin typeface="Saira Black"/>
              </a:rPr>
              <a:t>8,000+</a:t>
            </a:r>
          </a:p>
        </p:txBody>
      </p:sp>
      <p:sp>
        <p:nvSpPr>
          <p:cNvPr id="7" name="TextBox 7"/>
          <p:cNvSpPr txBox="1"/>
          <p:nvPr/>
        </p:nvSpPr>
        <p:spPr>
          <a:xfrm>
            <a:off x="1028700" y="2697950"/>
            <a:ext cx="7352426" cy="1208023"/>
          </a:xfrm>
          <a:prstGeom prst="rect">
            <a:avLst/>
          </a:prstGeom>
        </p:spPr>
        <p:txBody>
          <a:bodyPr lIns="0" tIns="0" rIns="0" bIns="0" rtlCol="0" anchor="t">
            <a:spAutoFit/>
          </a:bodyPr>
          <a:lstStyle/>
          <a:p>
            <a:pPr>
              <a:lnSpc>
                <a:spcPts val="4759"/>
              </a:lnSpc>
            </a:pPr>
            <a:r>
              <a:rPr lang="en-US" sz="3400" spc="170" dirty="0">
                <a:solidFill>
                  <a:srgbClr val="FFEFD6"/>
                </a:solidFill>
                <a:latin typeface="Saira Medium" pitchFamily="2" charset="77"/>
              </a:rPr>
              <a:t>Number of registered nonprofit organizations in Philadelphia</a:t>
            </a:r>
          </a:p>
        </p:txBody>
      </p:sp>
      <p:sp>
        <p:nvSpPr>
          <p:cNvPr id="8" name="TextBox 8"/>
          <p:cNvSpPr txBox="1">
            <a:spLocks noGrp="1"/>
          </p:cNvSpPr>
          <p:nvPr>
            <p:ph type="title" idx="4294967295"/>
          </p:nvPr>
        </p:nvSpPr>
        <p:spPr>
          <a:xfrm>
            <a:off x="9906874" y="6629400"/>
            <a:ext cx="7352426" cy="26289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r" defTabSz="914400" rtl="0" eaLnBrk="1" fontAlgn="auto" latinLnBrk="0" hangingPunct="1">
              <a:lnSpc>
                <a:spcPts val="6960"/>
              </a:lnSpc>
              <a:spcBef>
                <a:spcPts val="0"/>
              </a:spcBef>
              <a:spcAft>
                <a:spcPts val="0"/>
              </a:spcAft>
              <a:buClrTx/>
              <a:buSzTx/>
              <a:buFontTx/>
              <a:buNone/>
              <a:tabLst/>
              <a:defRPr/>
            </a:pPr>
            <a:r>
              <a:rPr kumimoji="0" lang="en-US" sz="5800" b="0" i="0" u="none" strike="noStrike" kern="1200" cap="none" spc="174" normalizeH="0" baseline="0" noProof="0" dirty="0">
                <a:ln>
                  <a:noFill/>
                </a:ln>
                <a:solidFill>
                  <a:srgbClr val="49403C"/>
                </a:solidFill>
                <a:effectLst/>
                <a:uLnTx/>
                <a:uFillTx/>
                <a:latin typeface="Saira Black"/>
                <a:ea typeface="+mn-ea"/>
                <a:cs typeface="+mn-cs"/>
              </a:rPr>
              <a:t>HOW DO YOU MAKE YOUR MISSION STAND OUT?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EFD6"/>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0" y="-309297"/>
            <a:ext cx="2567029" cy="10905593"/>
            <a:chOff x="0" y="0"/>
            <a:chExt cx="3422705" cy="14540791"/>
          </a:xfrm>
        </p:grpSpPr>
        <p:sp>
          <p:nvSpPr>
            <p:cNvPr id="3" name="AutoShape 3"/>
            <p:cNvSpPr/>
            <p:nvPr/>
          </p:nvSpPr>
          <p:spPr>
            <a:xfrm>
              <a:off x="0" y="0"/>
              <a:ext cx="1140902" cy="14540791"/>
            </a:xfrm>
            <a:prstGeom prst="rect">
              <a:avLst/>
            </a:prstGeom>
            <a:solidFill>
              <a:srgbClr val="69A9B2">
                <a:alpha val="69804"/>
              </a:srgbClr>
            </a:solidFill>
          </p:spPr>
        </p:sp>
        <p:sp>
          <p:nvSpPr>
            <p:cNvPr id="4" name="AutoShape 4"/>
            <p:cNvSpPr/>
            <p:nvPr/>
          </p:nvSpPr>
          <p:spPr>
            <a:xfrm>
              <a:off x="1140902" y="0"/>
              <a:ext cx="1140902" cy="14540791"/>
            </a:xfrm>
            <a:prstGeom prst="rect">
              <a:avLst/>
            </a:prstGeom>
            <a:solidFill>
              <a:srgbClr val="69A9B2">
                <a:alpha val="40000"/>
              </a:srgbClr>
            </a:solidFill>
          </p:spPr>
        </p:sp>
        <p:sp>
          <p:nvSpPr>
            <p:cNvPr id="5" name="AutoShape 5"/>
            <p:cNvSpPr/>
            <p:nvPr/>
          </p:nvSpPr>
          <p:spPr>
            <a:xfrm>
              <a:off x="2281803" y="0"/>
              <a:ext cx="1140902" cy="14540791"/>
            </a:xfrm>
            <a:prstGeom prst="rect">
              <a:avLst/>
            </a:prstGeom>
            <a:solidFill>
              <a:srgbClr val="69A9B2">
                <a:alpha val="9804"/>
              </a:srgbClr>
            </a:solidFill>
          </p:spPr>
        </p:sp>
      </p:grpSp>
      <p:sp>
        <p:nvSpPr>
          <p:cNvPr id="6" name="TextBox 6"/>
          <p:cNvSpPr txBox="1">
            <a:spLocks noGrp="1"/>
          </p:cNvSpPr>
          <p:nvPr>
            <p:ph type="title" idx="4294967295"/>
          </p:nvPr>
        </p:nvSpPr>
        <p:spPr>
          <a:xfrm>
            <a:off x="3743382" y="4202112"/>
            <a:ext cx="10801235" cy="20066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5400"/>
              </a:lnSpc>
              <a:spcBef>
                <a:spcPts val="0"/>
              </a:spcBef>
              <a:spcAft>
                <a:spcPts val="0"/>
              </a:spcAft>
              <a:buClrTx/>
              <a:buSzTx/>
              <a:buFontTx/>
              <a:buNone/>
              <a:tabLst/>
              <a:defRPr/>
            </a:pPr>
            <a:r>
              <a:rPr kumimoji="0" lang="en-US" sz="14000" b="0" i="0" u="none" strike="noStrike" kern="1200" cap="none" spc="0" normalizeH="0" baseline="0" noProof="0" dirty="0">
                <a:ln>
                  <a:noFill/>
                </a:ln>
                <a:solidFill>
                  <a:srgbClr val="49403C"/>
                </a:solidFill>
                <a:effectLst/>
                <a:uLnTx/>
                <a:uFillTx/>
                <a:latin typeface="Saira Black Bold"/>
                <a:ea typeface="+mn-ea"/>
                <a:cs typeface="+mn-cs"/>
              </a:rPr>
              <a:t>GOOD DATA!</a:t>
            </a:r>
          </a:p>
        </p:txBody>
      </p:sp>
      <p:grpSp>
        <p:nvGrpSpPr>
          <p:cNvPr id="7" name="Group 7">
            <a:extLst>
              <a:ext uri="{C183D7F6-B498-43B3-948B-1728B52AA6E4}">
                <adec:decorative xmlns:adec="http://schemas.microsoft.com/office/drawing/2017/decorative" val="1"/>
              </a:ext>
            </a:extLst>
          </p:cNvPr>
          <p:cNvGrpSpPr/>
          <p:nvPr/>
        </p:nvGrpSpPr>
        <p:grpSpPr>
          <a:xfrm rot="-10800000">
            <a:off x="15720971" y="-309297"/>
            <a:ext cx="2567029" cy="10905593"/>
            <a:chOff x="0" y="0"/>
            <a:chExt cx="3422705" cy="14540791"/>
          </a:xfrm>
        </p:grpSpPr>
        <p:sp>
          <p:nvSpPr>
            <p:cNvPr id="8" name="AutoShape 8"/>
            <p:cNvSpPr/>
            <p:nvPr/>
          </p:nvSpPr>
          <p:spPr>
            <a:xfrm>
              <a:off x="0" y="0"/>
              <a:ext cx="1140902" cy="14540791"/>
            </a:xfrm>
            <a:prstGeom prst="rect">
              <a:avLst/>
            </a:prstGeom>
            <a:solidFill>
              <a:srgbClr val="69A9B2">
                <a:alpha val="69804"/>
              </a:srgbClr>
            </a:solidFill>
          </p:spPr>
        </p:sp>
        <p:sp>
          <p:nvSpPr>
            <p:cNvPr id="9" name="AutoShape 9"/>
            <p:cNvSpPr/>
            <p:nvPr/>
          </p:nvSpPr>
          <p:spPr>
            <a:xfrm>
              <a:off x="1140902" y="0"/>
              <a:ext cx="1140902" cy="14540791"/>
            </a:xfrm>
            <a:prstGeom prst="rect">
              <a:avLst/>
            </a:prstGeom>
            <a:solidFill>
              <a:srgbClr val="69A9B2">
                <a:alpha val="40000"/>
              </a:srgbClr>
            </a:solidFill>
          </p:spPr>
        </p:sp>
        <p:sp>
          <p:nvSpPr>
            <p:cNvPr id="10" name="AutoShape 10"/>
            <p:cNvSpPr/>
            <p:nvPr/>
          </p:nvSpPr>
          <p:spPr>
            <a:xfrm>
              <a:off x="2281803" y="0"/>
              <a:ext cx="1140902" cy="14540791"/>
            </a:xfrm>
            <a:prstGeom prst="rect">
              <a:avLst/>
            </a:prstGeom>
            <a:solidFill>
              <a:srgbClr val="69A9B2">
                <a:alpha val="9804"/>
              </a:srgbClr>
            </a:solidFill>
          </p:spPr>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EFD6"/>
        </a:solidFill>
        <a:effectLst/>
      </p:bgPr>
    </p:bg>
    <p:spTree>
      <p:nvGrpSpPr>
        <p:cNvPr id="1" name=""/>
        <p:cNvGrpSpPr/>
        <p:nvPr/>
      </p:nvGrpSpPr>
      <p:grpSpPr>
        <a:xfrm>
          <a:off x="0" y="0"/>
          <a:ext cx="0" cy="0"/>
          <a:chOff x="0" y="0"/>
          <a:chExt cx="0" cy="0"/>
        </a:xfrm>
      </p:grpSpPr>
      <p:sp>
        <p:nvSpPr>
          <p:cNvPr id="2" name="TextBox 2"/>
          <p:cNvSpPr txBox="1">
            <a:spLocks noGrp="1"/>
          </p:cNvSpPr>
          <p:nvPr>
            <p:ph type="title" idx="4294967295"/>
          </p:nvPr>
        </p:nvSpPr>
        <p:spPr>
          <a:xfrm>
            <a:off x="11160190" y="820242"/>
            <a:ext cx="6099110" cy="21240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r" defTabSz="914400" rtl="0" eaLnBrk="1" fontAlgn="auto" latinLnBrk="0" hangingPunct="1">
              <a:lnSpc>
                <a:spcPts val="8400"/>
              </a:lnSpc>
              <a:spcBef>
                <a:spcPts val="0"/>
              </a:spcBef>
              <a:spcAft>
                <a:spcPts val="0"/>
              </a:spcAft>
              <a:buClrTx/>
              <a:buSzTx/>
              <a:buFontTx/>
              <a:buNone/>
              <a:tabLst/>
              <a:defRPr/>
            </a:pPr>
            <a:r>
              <a:rPr kumimoji="0" lang="en-US" sz="7000" b="0" i="0" u="none" strike="noStrike" kern="1200" cap="none" spc="210" normalizeH="0" baseline="0" noProof="0" dirty="0">
                <a:ln>
                  <a:noFill/>
                </a:ln>
                <a:solidFill>
                  <a:srgbClr val="49403C"/>
                </a:solidFill>
                <a:effectLst/>
                <a:uLnTx/>
                <a:uFillTx/>
                <a:latin typeface="Saira Black"/>
                <a:ea typeface="+mn-ea"/>
                <a:cs typeface="+mn-cs"/>
              </a:rPr>
              <a:t>WAYS TO USE DATA</a:t>
            </a:r>
          </a:p>
        </p:txBody>
      </p:sp>
      <p:grpSp>
        <p:nvGrpSpPr>
          <p:cNvPr id="3" name="Group 3">
            <a:extLst>
              <a:ext uri="{C183D7F6-B498-43B3-948B-1728B52AA6E4}">
                <adec:decorative xmlns:adec="http://schemas.microsoft.com/office/drawing/2017/decorative" val="1"/>
              </a:ext>
            </a:extLst>
          </p:cNvPr>
          <p:cNvGrpSpPr/>
          <p:nvPr/>
        </p:nvGrpSpPr>
        <p:grpSpPr>
          <a:xfrm rot="2700000">
            <a:off x="77561" y="-5072588"/>
            <a:ext cx="2567029" cy="10905593"/>
            <a:chOff x="0" y="0"/>
            <a:chExt cx="3422705" cy="14540791"/>
          </a:xfrm>
        </p:grpSpPr>
        <p:sp>
          <p:nvSpPr>
            <p:cNvPr id="4" name="AutoShape 4"/>
            <p:cNvSpPr/>
            <p:nvPr/>
          </p:nvSpPr>
          <p:spPr>
            <a:xfrm>
              <a:off x="0" y="0"/>
              <a:ext cx="1140902" cy="14540791"/>
            </a:xfrm>
            <a:prstGeom prst="rect">
              <a:avLst/>
            </a:prstGeom>
            <a:solidFill>
              <a:srgbClr val="69A9B2">
                <a:alpha val="69804"/>
              </a:srgbClr>
            </a:solidFill>
          </p:spPr>
        </p:sp>
        <p:sp>
          <p:nvSpPr>
            <p:cNvPr id="5" name="AutoShape 5"/>
            <p:cNvSpPr/>
            <p:nvPr/>
          </p:nvSpPr>
          <p:spPr>
            <a:xfrm>
              <a:off x="1140902" y="0"/>
              <a:ext cx="1140902" cy="14540791"/>
            </a:xfrm>
            <a:prstGeom prst="rect">
              <a:avLst/>
            </a:prstGeom>
            <a:solidFill>
              <a:srgbClr val="69A9B2">
                <a:alpha val="40000"/>
              </a:srgbClr>
            </a:solidFill>
          </p:spPr>
        </p:sp>
        <p:sp>
          <p:nvSpPr>
            <p:cNvPr id="6" name="AutoShape 6"/>
            <p:cNvSpPr/>
            <p:nvPr/>
          </p:nvSpPr>
          <p:spPr>
            <a:xfrm>
              <a:off x="2281803" y="0"/>
              <a:ext cx="1140902" cy="14540791"/>
            </a:xfrm>
            <a:prstGeom prst="rect">
              <a:avLst/>
            </a:prstGeom>
            <a:solidFill>
              <a:srgbClr val="69A9B2">
                <a:alpha val="9804"/>
              </a:srgbClr>
            </a:solidFill>
          </p:spPr>
        </p:sp>
      </p:grpSp>
      <p:grpSp>
        <p:nvGrpSpPr>
          <p:cNvPr id="7" name="Group 7">
            <a:extLst>
              <a:ext uri="{C183D7F6-B498-43B3-948B-1728B52AA6E4}">
                <adec:decorative xmlns:adec="http://schemas.microsoft.com/office/drawing/2017/decorative" val="1"/>
              </a:ext>
            </a:extLst>
          </p:cNvPr>
          <p:cNvGrpSpPr/>
          <p:nvPr/>
        </p:nvGrpSpPr>
        <p:grpSpPr>
          <a:xfrm rot="-8100000">
            <a:off x="16147462" y="4003576"/>
            <a:ext cx="2567029" cy="10905593"/>
            <a:chOff x="0" y="0"/>
            <a:chExt cx="3422705" cy="14540791"/>
          </a:xfrm>
        </p:grpSpPr>
        <p:sp>
          <p:nvSpPr>
            <p:cNvPr id="8" name="AutoShape 8"/>
            <p:cNvSpPr/>
            <p:nvPr/>
          </p:nvSpPr>
          <p:spPr>
            <a:xfrm>
              <a:off x="0" y="0"/>
              <a:ext cx="1140902" cy="14540791"/>
            </a:xfrm>
            <a:prstGeom prst="rect">
              <a:avLst/>
            </a:prstGeom>
            <a:solidFill>
              <a:srgbClr val="69A9B2">
                <a:alpha val="69804"/>
              </a:srgbClr>
            </a:solidFill>
          </p:spPr>
        </p:sp>
        <p:sp>
          <p:nvSpPr>
            <p:cNvPr id="9" name="AutoShape 9"/>
            <p:cNvSpPr/>
            <p:nvPr/>
          </p:nvSpPr>
          <p:spPr>
            <a:xfrm>
              <a:off x="1140902" y="0"/>
              <a:ext cx="1140902" cy="14540791"/>
            </a:xfrm>
            <a:prstGeom prst="rect">
              <a:avLst/>
            </a:prstGeom>
            <a:solidFill>
              <a:srgbClr val="69A9B2">
                <a:alpha val="40000"/>
              </a:srgbClr>
            </a:solidFill>
          </p:spPr>
        </p:sp>
        <p:sp>
          <p:nvSpPr>
            <p:cNvPr id="10" name="AutoShape 10"/>
            <p:cNvSpPr/>
            <p:nvPr/>
          </p:nvSpPr>
          <p:spPr>
            <a:xfrm>
              <a:off x="2281803" y="0"/>
              <a:ext cx="1140902" cy="14540791"/>
            </a:xfrm>
            <a:prstGeom prst="rect">
              <a:avLst/>
            </a:prstGeom>
            <a:solidFill>
              <a:srgbClr val="69A9B2">
                <a:alpha val="9804"/>
              </a:srgbClr>
            </a:solidFill>
          </p:spPr>
        </p:sp>
      </p:grpSp>
      <p:sp>
        <p:nvSpPr>
          <p:cNvPr id="12" name="TextBox 12"/>
          <p:cNvSpPr txBox="1"/>
          <p:nvPr/>
        </p:nvSpPr>
        <p:spPr>
          <a:xfrm>
            <a:off x="3805857" y="3435752"/>
            <a:ext cx="8667465" cy="592470"/>
          </a:xfrm>
          <a:prstGeom prst="rect">
            <a:avLst/>
          </a:prstGeom>
        </p:spPr>
        <p:txBody>
          <a:bodyPr lIns="0" tIns="0" rIns="0" bIns="0" rtlCol="0" anchor="t">
            <a:spAutoFit/>
          </a:bodyPr>
          <a:lstStyle/>
          <a:p>
            <a:pPr>
              <a:lnSpc>
                <a:spcPts val="4759"/>
              </a:lnSpc>
            </a:pPr>
            <a:r>
              <a:rPr lang="en-US" sz="3400" spc="170" dirty="0">
                <a:solidFill>
                  <a:srgbClr val="49403C"/>
                </a:solidFill>
                <a:latin typeface="Saira Medium" pitchFamily="2" charset="77"/>
              </a:rPr>
              <a:t>Summary Stats</a:t>
            </a:r>
          </a:p>
        </p:txBody>
      </p:sp>
      <p:sp>
        <p:nvSpPr>
          <p:cNvPr id="13" name="TextBox 13"/>
          <p:cNvSpPr txBox="1"/>
          <p:nvPr/>
        </p:nvSpPr>
        <p:spPr>
          <a:xfrm>
            <a:off x="3805857" y="4157097"/>
            <a:ext cx="9395083" cy="521494"/>
          </a:xfrm>
          <a:prstGeom prst="rect">
            <a:avLst/>
          </a:prstGeom>
        </p:spPr>
        <p:txBody>
          <a:bodyPr lIns="0" tIns="0" rIns="0" bIns="0" rtlCol="0" anchor="t">
            <a:spAutoFit/>
          </a:bodyPr>
          <a:lstStyle/>
          <a:p>
            <a:pPr>
              <a:lnSpc>
                <a:spcPts val="4500"/>
              </a:lnSpc>
            </a:pPr>
            <a:r>
              <a:rPr lang="en-US" sz="3000" spc="30">
                <a:solidFill>
                  <a:srgbClr val="49403C"/>
                </a:solidFill>
                <a:latin typeface="Saira Light Bold"/>
              </a:rPr>
              <a:t>Describing basic information about your data</a:t>
            </a:r>
          </a:p>
        </p:txBody>
      </p:sp>
      <p:pic>
        <p:nvPicPr>
          <p:cNvPr id="14" name="Picture 14">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837168" y="3485758"/>
            <a:ext cx="1322699" cy="1310674"/>
          </a:xfrm>
          <a:prstGeom prst="rect">
            <a:avLst/>
          </a:prstGeom>
        </p:spPr>
      </p:pic>
      <p:sp>
        <p:nvSpPr>
          <p:cNvPr id="16" name="TextBox 16"/>
          <p:cNvSpPr txBox="1"/>
          <p:nvPr/>
        </p:nvSpPr>
        <p:spPr>
          <a:xfrm>
            <a:off x="3805857" y="5507822"/>
            <a:ext cx="8667464" cy="592470"/>
          </a:xfrm>
          <a:prstGeom prst="rect">
            <a:avLst/>
          </a:prstGeom>
        </p:spPr>
        <p:txBody>
          <a:bodyPr lIns="0" tIns="0" rIns="0" bIns="0" rtlCol="0" anchor="t">
            <a:spAutoFit/>
          </a:bodyPr>
          <a:lstStyle/>
          <a:p>
            <a:pPr>
              <a:lnSpc>
                <a:spcPts val="4759"/>
              </a:lnSpc>
            </a:pPr>
            <a:r>
              <a:rPr lang="en-US" sz="3400" spc="170" dirty="0">
                <a:solidFill>
                  <a:srgbClr val="49403C"/>
                </a:solidFill>
                <a:latin typeface="Saira Medium" pitchFamily="2" charset="77"/>
              </a:rPr>
              <a:t>Communicating Impact</a:t>
            </a:r>
          </a:p>
        </p:txBody>
      </p:sp>
      <p:sp>
        <p:nvSpPr>
          <p:cNvPr id="17" name="TextBox 17"/>
          <p:cNvSpPr txBox="1"/>
          <p:nvPr/>
        </p:nvSpPr>
        <p:spPr>
          <a:xfrm>
            <a:off x="3805857" y="6229167"/>
            <a:ext cx="11126312" cy="521494"/>
          </a:xfrm>
          <a:prstGeom prst="rect">
            <a:avLst/>
          </a:prstGeom>
        </p:spPr>
        <p:txBody>
          <a:bodyPr lIns="0" tIns="0" rIns="0" bIns="0" rtlCol="0" anchor="t">
            <a:spAutoFit/>
          </a:bodyPr>
          <a:lstStyle/>
          <a:p>
            <a:pPr>
              <a:lnSpc>
                <a:spcPts val="4500"/>
              </a:lnSpc>
            </a:pPr>
            <a:r>
              <a:rPr lang="en-US" sz="3000" spc="30" dirty="0">
                <a:solidFill>
                  <a:srgbClr val="49403C"/>
                </a:solidFill>
                <a:latin typeface="Saira Light Bold"/>
              </a:rPr>
              <a:t>Highlighting outcomes related to a program or policy</a:t>
            </a:r>
          </a:p>
        </p:txBody>
      </p:sp>
      <p:pic>
        <p:nvPicPr>
          <p:cNvPr id="18" name="Picture 18">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938901" y="5662442"/>
            <a:ext cx="1322699" cy="1101447"/>
          </a:xfrm>
          <a:prstGeom prst="rect">
            <a:avLst/>
          </a:prstGeom>
        </p:spPr>
      </p:pic>
      <p:sp>
        <p:nvSpPr>
          <p:cNvPr id="20" name="TextBox 20"/>
          <p:cNvSpPr txBox="1"/>
          <p:nvPr/>
        </p:nvSpPr>
        <p:spPr>
          <a:xfrm>
            <a:off x="3805856" y="7579892"/>
            <a:ext cx="8667464" cy="592470"/>
          </a:xfrm>
          <a:prstGeom prst="rect">
            <a:avLst/>
          </a:prstGeom>
        </p:spPr>
        <p:txBody>
          <a:bodyPr lIns="0" tIns="0" rIns="0" bIns="0" rtlCol="0" anchor="t">
            <a:spAutoFit/>
          </a:bodyPr>
          <a:lstStyle/>
          <a:p>
            <a:pPr>
              <a:lnSpc>
                <a:spcPts val="4759"/>
              </a:lnSpc>
            </a:pPr>
            <a:r>
              <a:rPr lang="en-US" sz="3400" spc="170" dirty="0">
                <a:solidFill>
                  <a:srgbClr val="49403C"/>
                </a:solidFill>
                <a:latin typeface="Saira Medium" pitchFamily="2" charset="77"/>
              </a:rPr>
              <a:t>Community Engagement &amp; Storytelling</a:t>
            </a:r>
          </a:p>
        </p:txBody>
      </p:sp>
      <p:sp>
        <p:nvSpPr>
          <p:cNvPr id="21" name="TextBox 21"/>
          <p:cNvSpPr txBox="1"/>
          <p:nvPr/>
        </p:nvSpPr>
        <p:spPr>
          <a:xfrm>
            <a:off x="3805856" y="8301236"/>
            <a:ext cx="8667464" cy="521494"/>
          </a:xfrm>
          <a:prstGeom prst="rect">
            <a:avLst/>
          </a:prstGeom>
        </p:spPr>
        <p:txBody>
          <a:bodyPr lIns="0" tIns="0" rIns="0" bIns="0" rtlCol="0" anchor="t">
            <a:spAutoFit/>
          </a:bodyPr>
          <a:lstStyle/>
          <a:p>
            <a:pPr>
              <a:lnSpc>
                <a:spcPts val="4500"/>
              </a:lnSpc>
            </a:pPr>
            <a:r>
              <a:rPr lang="en-US" sz="3000" spc="30">
                <a:solidFill>
                  <a:srgbClr val="49403C"/>
                </a:solidFill>
                <a:latin typeface="Saira Light Bold"/>
              </a:rPr>
              <a:t>Generating ideas and conversations</a:t>
            </a:r>
          </a:p>
        </p:txBody>
      </p:sp>
      <p:pic>
        <p:nvPicPr>
          <p:cNvPr id="22" name="Picture 22">
            <a:extLs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938901" y="7629898"/>
            <a:ext cx="1119232" cy="127448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FD6"/>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194AC0D-F838-9D54-FB33-B8508EF9FA01}"/>
              </a:ext>
              <a:ext uri="{C183D7F6-B498-43B3-948B-1728B52AA6E4}">
                <adec:decorative xmlns:adec="http://schemas.microsoft.com/office/drawing/2017/decorative" val="1"/>
              </a:ext>
            </a:extLst>
          </p:cNvPr>
          <p:cNvGrpSpPr/>
          <p:nvPr/>
        </p:nvGrpSpPr>
        <p:grpSpPr>
          <a:xfrm>
            <a:off x="7513596" y="570172"/>
            <a:ext cx="355844" cy="7596150"/>
            <a:chOff x="7513596" y="570172"/>
            <a:chExt cx="355844" cy="7596150"/>
          </a:xfrm>
        </p:grpSpPr>
        <p:sp>
          <p:nvSpPr>
            <p:cNvPr id="12" name="Freeform 12"/>
            <p:cNvSpPr/>
            <p:nvPr/>
          </p:nvSpPr>
          <p:spPr>
            <a:xfrm>
              <a:off x="7523121" y="2986265"/>
              <a:ext cx="346319" cy="347871"/>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9403C"/>
            </a:solidFill>
          </p:spPr>
        </p:sp>
        <p:sp>
          <p:nvSpPr>
            <p:cNvPr id="17" name="Freeform 17"/>
            <p:cNvSpPr/>
            <p:nvPr/>
          </p:nvSpPr>
          <p:spPr>
            <a:xfrm>
              <a:off x="7513596" y="570172"/>
              <a:ext cx="346319" cy="347871"/>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9403C"/>
            </a:solidFill>
          </p:spPr>
        </p:sp>
        <p:sp>
          <p:nvSpPr>
            <p:cNvPr id="23" name="Freeform 23"/>
            <p:cNvSpPr/>
            <p:nvPr/>
          </p:nvSpPr>
          <p:spPr>
            <a:xfrm>
              <a:off x="7513596" y="5402358"/>
              <a:ext cx="346319" cy="347871"/>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9403C"/>
            </a:solidFill>
          </p:spPr>
        </p:sp>
        <p:sp>
          <p:nvSpPr>
            <p:cNvPr id="28" name="Freeform 28"/>
            <p:cNvSpPr/>
            <p:nvPr/>
          </p:nvSpPr>
          <p:spPr>
            <a:xfrm>
              <a:off x="7513596" y="7818451"/>
              <a:ext cx="346319" cy="347871"/>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49403C"/>
            </a:solidFill>
          </p:spPr>
        </p:sp>
      </p:grpSp>
      <p:grpSp>
        <p:nvGrpSpPr>
          <p:cNvPr id="19" name="Group 18">
            <a:extLst>
              <a:ext uri="{FF2B5EF4-FFF2-40B4-BE49-F238E27FC236}">
                <a16:creationId xmlns:a16="http://schemas.microsoft.com/office/drawing/2014/main" id="{2F87DD2C-7456-6F53-4EAF-989AC872BB28}"/>
              </a:ext>
              <a:ext uri="{C183D7F6-B498-43B3-948B-1728B52AA6E4}">
                <adec:decorative xmlns:adec="http://schemas.microsoft.com/office/drawing/2017/decorative" val="1"/>
              </a:ext>
            </a:extLst>
          </p:cNvPr>
          <p:cNvGrpSpPr/>
          <p:nvPr/>
        </p:nvGrpSpPr>
        <p:grpSpPr>
          <a:xfrm>
            <a:off x="-4981137" y="-509629"/>
            <a:ext cx="10905593" cy="10796630"/>
            <a:chOff x="-4981137" y="-509629"/>
            <a:chExt cx="10905593" cy="10796630"/>
          </a:xfrm>
        </p:grpSpPr>
        <p:sp>
          <p:nvSpPr>
            <p:cNvPr id="2" name="AutoShape 2">
              <a:extLst>
                <a:ext uri="{C183D7F6-B498-43B3-948B-1728B52AA6E4}">
                  <adec:decorative xmlns:adec="http://schemas.microsoft.com/office/drawing/2017/decorative" val="1"/>
                </a:ext>
              </a:extLst>
            </p:cNvPr>
            <p:cNvSpPr/>
            <p:nvPr/>
          </p:nvSpPr>
          <p:spPr>
            <a:xfrm>
              <a:off x="-570451" y="-509629"/>
              <a:ext cx="6494906" cy="8229600"/>
            </a:xfrm>
            <a:prstGeom prst="rect">
              <a:avLst/>
            </a:prstGeom>
            <a:solidFill>
              <a:srgbClr val="69A9B2"/>
            </a:solidFill>
          </p:spPr>
        </p:sp>
        <p:sp>
          <p:nvSpPr>
            <p:cNvPr id="5" name="AutoShape 5"/>
            <p:cNvSpPr/>
            <p:nvPr/>
          </p:nvSpPr>
          <p:spPr>
            <a:xfrm rot="5400000">
              <a:off x="43821" y="2695012"/>
              <a:ext cx="855677" cy="10905593"/>
            </a:xfrm>
            <a:prstGeom prst="rect">
              <a:avLst/>
            </a:prstGeom>
            <a:solidFill>
              <a:srgbClr val="69A9B2">
                <a:alpha val="69804"/>
              </a:srgbClr>
            </a:solidFill>
          </p:spPr>
        </p:sp>
        <p:sp>
          <p:nvSpPr>
            <p:cNvPr id="6" name="AutoShape 6"/>
            <p:cNvSpPr/>
            <p:nvPr/>
          </p:nvSpPr>
          <p:spPr>
            <a:xfrm rot="5400000">
              <a:off x="43821" y="3550689"/>
              <a:ext cx="855677" cy="10905593"/>
            </a:xfrm>
            <a:prstGeom prst="rect">
              <a:avLst/>
            </a:prstGeom>
            <a:solidFill>
              <a:srgbClr val="69A9B2">
                <a:alpha val="40000"/>
              </a:srgbClr>
            </a:solidFill>
          </p:spPr>
        </p:sp>
        <p:sp>
          <p:nvSpPr>
            <p:cNvPr id="7" name="AutoShape 7"/>
            <p:cNvSpPr/>
            <p:nvPr/>
          </p:nvSpPr>
          <p:spPr>
            <a:xfrm rot="5400000">
              <a:off x="43821" y="4406366"/>
              <a:ext cx="855677" cy="10905593"/>
            </a:xfrm>
            <a:prstGeom prst="rect">
              <a:avLst/>
            </a:prstGeom>
            <a:solidFill>
              <a:srgbClr val="69A9B2">
                <a:alpha val="9804"/>
              </a:srgbClr>
            </a:solidFill>
          </p:spPr>
        </p:sp>
      </p:grpSp>
      <p:sp>
        <p:nvSpPr>
          <p:cNvPr id="3" name="TextBox 3"/>
          <p:cNvSpPr txBox="1">
            <a:spLocks noGrp="1"/>
          </p:cNvSpPr>
          <p:nvPr>
            <p:ph type="title" idx="4294967295"/>
          </p:nvPr>
        </p:nvSpPr>
        <p:spPr>
          <a:xfrm>
            <a:off x="471658" y="1082881"/>
            <a:ext cx="4895755" cy="256032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764"/>
              </a:lnSpc>
              <a:spcBef>
                <a:spcPts val="0"/>
              </a:spcBef>
              <a:spcAft>
                <a:spcPts val="0"/>
              </a:spcAft>
              <a:buClrTx/>
              <a:buSzTx/>
              <a:buFontTx/>
              <a:buNone/>
              <a:tabLst/>
              <a:defRPr/>
            </a:pPr>
            <a:r>
              <a:rPr kumimoji="0" lang="en-US" sz="5499" b="0" i="0" u="none" strike="noStrike" kern="1200" cap="none" spc="329" normalizeH="0" baseline="0" noProof="0" dirty="0">
                <a:ln>
                  <a:noFill/>
                </a:ln>
                <a:solidFill>
                  <a:srgbClr val="FFEFD6"/>
                </a:solidFill>
                <a:effectLst/>
                <a:uLnTx/>
                <a:uFillTx/>
                <a:latin typeface="Saira Medium"/>
                <a:ea typeface="+mn-ea"/>
                <a:cs typeface="+mn-cs"/>
              </a:rPr>
              <a:t>DATA EQUITY </a:t>
            </a:r>
            <a:r>
              <a:rPr kumimoji="0" lang="en-US" sz="5500" b="0" i="0" u="none" strike="noStrike" kern="1200" cap="none" spc="330" normalizeH="0" baseline="0" noProof="0" dirty="0">
                <a:ln>
                  <a:noFill/>
                </a:ln>
                <a:solidFill>
                  <a:srgbClr val="FFEFD6"/>
                </a:solidFill>
                <a:effectLst/>
                <a:uLnTx/>
                <a:uFillTx/>
                <a:latin typeface="Saira Medium"/>
                <a:ea typeface="+mn-ea"/>
                <a:cs typeface="+mn-cs"/>
              </a:rPr>
              <a:t>PRINCIPLES</a:t>
            </a:r>
          </a:p>
        </p:txBody>
      </p:sp>
      <p:sp>
        <p:nvSpPr>
          <p:cNvPr id="18" name="TextBox 18"/>
          <p:cNvSpPr txBox="1"/>
          <p:nvPr/>
        </p:nvSpPr>
        <p:spPr>
          <a:xfrm>
            <a:off x="471658" y="3789525"/>
            <a:ext cx="4895755" cy="1958340"/>
          </a:xfrm>
          <a:prstGeom prst="rect">
            <a:avLst/>
          </a:prstGeom>
        </p:spPr>
        <p:txBody>
          <a:bodyPr lIns="0" tIns="0" rIns="0" bIns="0" rtlCol="0" anchor="t">
            <a:spAutoFit/>
          </a:bodyPr>
          <a:lstStyle/>
          <a:p>
            <a:pPr>
              <a:lnSpc>
                <a:spcPts val="3900"/>
              </a:lnSpc>
            </a:pPr>
            <a:r>
              <a:rPr lang="en-US" sz="2600" spc="26">
                <a:solidFill>
                  <a:srgbClr val="FFEFD6"/>
                </a:solidFill>
                <a:latin typeface="Saira Light"/>
              </a:rPr>
              <a:t>Adapted from </a:t>
            </a:r>
          </a:p>
          <a:p>
            <a:pPr>
              <a:lnSpc>
                <a:spcPts val="3900"/>
              </a:lnSpc>
            </a:pPr>
            <a:r>
              <a:rPr lang="en-US" sz="2600" spc="26">
                <a:solidFill>
                  <a:srgbClr val="FFEFD6"/>
                </a:solidFill>
                <a:latin typeface="Saira Light"/>
              </a:rPr>
              <a:t>the Urban Institute </a:t>
            </a:r>
          </a:p>
          <a:p>
            <a:pPr>
              <a:lnSpc>
                <a:spcPts val="3900"/>
              </a:lnSpc>
            </a:pPr>
            <a:r>
              <a:rPr lang="en-US" sz="2600" spc="26">
                <a:solidFill>
                  <a:srgbClr val="FFEFD6"/>
                </a:solidFill>
                <a:latin typeface="Saira Light"/>
              </a:rPr>
              <a:t>Do No Harm Guides</a:t>
            </a:r>
          </a:p>
          <a:p>
            <a:pPr>
              <a:lnSpc>
                <a:spcPts val="3900"/>
              </a:lnSpc>
            </a:pPr>
            <a:r>
              <a:rPr lang="en-US" sz="2600" u="sng" spc="26">
                <a:solidFill>
                  <a:srgbClr val="FFEFD6"/>
                </a:solidFill>
                <a:latin typeface="Saira Light"/>
                <a:hlinkClick r:id="rId3" tooltip="http://urbn.is/donoharm"/>
              </a:rPr>
              <a:t>urbn.is/donoharm</a:t>
            </a:r>
          </a:p>
        </p:txBody>
      </p:sp>
      <p:sp>
        <p:nvSpPr>
          <p:cNvPr id="14" name="TextBox 14"/>
          <p:cNvSpPr txBox="1"/>
          <p:nvPr/>
        </p:nvSpPr>
        <p:spPr>
          <a:xfrm>
            <a:off x="8464407" y="443118"/>
            <a:ext cx="8794894" cy="537845"/>
          </a:xfrm>
          <a:prstGeom prst="rect">
            <a:avLst/>
          </a:prstGeom>
        </p:spPr>
        <p:txBody>
          <a:bodyPr lIns="0" tIns="0" rIns="0" bIns="0" rtlCol="0" anchor="t">
            <a:spAutoFit/>
          </a:bodyPr>
          <a:lstStyle/>
          <a:p>
            <a:pPr>
              <a:lnSpc>
                <a:spcPts val="4420"/>
              </a:lnSpc>
            </a:pPr>
            <a:r>
              <a:rPr lang="en-US" sz="3400" spc="102">
                <a:solidFill>
                  <a:srgbClr val="49403C"/>
                </a:solidFill>
                <a:latin typeface="Saira Bold"/>
              </a:rPr>
              <a:t>Critically examine the data</a:t>
            </a:r>
          </a:p>
        </p:txBody>
      </p:sp>
      <p:sp>
        <p:nvSpPr>
          <p:cNvPr id="15" name="TextBox 15"/>
          <p:cNvSpPr txBox="1"/>
          <p:nvPr/>
        </p:nvSpPr>
        <p:spPr>
          <a:xfrm>
            <a:off x="8464407" y="923813"/>
            <a:ext cx="8794894" cy="1443990"/>
          </a:xfrm>
          <a:prstGeom prst="rect">
            <a:avLst/>
          </a:prstGeom>
        </p:spPr>
        <p:txBody>
          <a:bodyPr lIns="0" tIns="0" rIns="0" bIns="0" rtlCol="0" anchor="t">
            <a:spAutoFit/>
          </a:bodyPr>
          <a:lstStyle/>
          <a:p>
            <a:pPr>
              <a:lnSpc>
                <a:spcPts val="3900"/>
              </a:lnSpc>
            </a:pPr>
            <a:r>
              <a:rPr lang="en-US" sz="2600" spc="26">
                <a:solidFill>
                  <a:srgbClr val="49403C"/>
                </a:solidFill>
                <a:latin typeface="Saira Light"/>
              </a:rPr>
              <a:t>Consider who is included and excluded from the data, how these data were collected, why they were collected, and who benefits or is harmed by them</a:t>
            </a:r>
          </a:p>
        </p:txBody>
      </p:sp>
      <p:sp>
        <p:nvSpPr>
          <p:cNvPr id="9" name="TextBox 9"/>
          <p:cNvSpPr txBox="1"/>
          <p:nvPr/>
        </p:nvSpPr>
        <p:spPr>
          <a:xfrm>
            <a:off x="8473932" y="2859211"/>
            <a:ext cx="8794894" cy="537845"/>
          </a:xfrm>
          <a:prstGeom prst="rect">
            <a:avLst/>
          </a:prstGeom>
        </p:spPr>
        <p:txBody>
          <a:bodyPr lIns="0" tIns="0" rIns="0" bIns="0" rtlCol="0" anchor="t">
            <a:spAutoFit/>
          </a:bodyPr>
          <a:lstStyle/>
          <a:p>
            <a:pPr>
              <a:lnSpc>
                <a:spcPts val="4420"/>
              </a:lnSpc>
            </a:pPr>
            <a:r>
              <a:rPr lang="en-US" sz="3400" spc="102">
                <a:solidFill>
                  <a:srgbClr val="49403C"/>
                </a:solidFill>
                <a:latin typeface="Saira Bold"/>
              </a:rPr>
              <a:t>Consider language</a:t>
            </a:r>
          </a:p>
        </p:txBody>
      </p:sp>
      <p:sp>
        <p:nvSpPr>
          <p:cNvPr id="10" name="TextBox 10"/>
          <p:cNvSpPr txBox="1"/>
          <p:nvPr/>
        </p:nvSpPr>
        <p:spPr>
          <a:xfrm>
            <a:off x="8473932" y="3339906"/>
            <a:ext cx="8794894" cy="1443990"/>
          </a:xfrm>
          <a:prstGeom prst="rect">
            <a:avLst/>
          </a:prstGeom>
        </p:spPr>
        <p:txBody>
          <a:bodyPr lIns="0" tIns="0" rIns="0" bIns="0" rtlCol="0" anchor="t">
            <a:spAutoFit/>
          </a:bodyPr>
          <a:lstStyle/>
          <a:p>
            <a:pPr>
              <a:lnSpc>
                <a:spcPts val="3900"/>
              </a:lnSpc>
            </a:pPr>
            <a:r>
              <a:rPr lang="en-US" sz="2600" spc="26">
                <a:solidFill>
                  <a:srgbClr val="49403C"/>
                </a:solidFill>
                <a:latin typeface="Saira Light"/>
              </a:rPr>
              <a:t>Consider the words, phrases, and labels that are used </a:t>
            </a:r>
          </a:p>
          <a:p>
            <a:pPr>
              <a:lnSpc>
                <a:spcPts val="3900"/>
              </a:lnSpc>
            </a:pPr>
            <a:r>
              <a:rPr lang="en-US" sz="2600" spc="26">
                <a:solidFill>
                  <a:srgbClr val="49403C"/>
                </a:solidFill>
                <a:latin typeface="Saira Light"/>
              </a:rPr>
              <a:t>to describe people, groups, and communities, and </a:t>
            </a:r>
          </a:p>
          <a:p>
            <a:pPr>
              <a:lnSpc>
                <a:spcPts val="3900"/>
              </a:lnSpc>
            </a:pPr>
            <a:r>
              <a:rPr lang="en-US" sz="2600" spc="26">
                <a:solidFill>
                  <a:srgbClr val="49403C"/>
                </a:solidFill>
                <a:latin typeface="Saira Light"/>
              </a:rPr>
              <a:t>to frame the larger picture and context of the data</a:t>
            </a:r>
          </a:p>
        </p:txBody>
      </p:sp>
      <p:sp>
        <p:nvSpPr>
          <p:cNvPr id="20" name="TextBox 20"/>
          <p:cNvSpPr txBox="1"/>
          <p:nvPr/>
        </p:nvSpPr>
        <p:spPr>
          <a:xfrm>
            <a:off x="8464407" y="5275304"/>
            <a:ext cx="8794894" cy="537845"/>
          </a:xfrm>
          <a:prstGeom prst="rect">
            <a:avLst/>
          </a:prstGeom>
        </p:spPr>
        <p:txBody>
          <a:bodyPr lIns="0" tIns="0" rIns="0" bIns="0" rtlCol="0" anchor="t">
            <a:spAutoFit/>
          </a:bodyPr>
          <a:lstStyle/>
          <a:p>
            <a:pPr>
              <a:lnSpc>
                <a:spcPts val="4420"/>
              </a:lnSpc>
            </a:pPr>
            <a:r>
              <a:rPr lang="en-US" sz="3400" spc="102">
                <a:solidFill>
                  <a:srgbClr val="49403C"/>
                </a:solidFill>
                <a:latin typeface="Saira Bold"/>
              </a:rPr>
              <a:t>Consider colors</a:t>
            </a:r>
          </a:p>
        </p:txBody>
      </p:sp>
      <p:sp>
        <p:nvSpPr>
          <p:cNvPr id="21" name="TextBox 21"/>
          <p:cNvSpPr txBox="1"/>
          <p:nvPr/>
        </p:nvSpPr>
        <p:spPr>
          <a:xfrm>
            <a:off x="8464407" y="5755999"/>
            <a:ext cx="8794894" cy="1443990"/>
          </a:xfrm>
          <a:prstGeom prst="rect">
            <a:avLst/>
          </a:prstGeom>
        </p:spPr>
        <p:txBody>
          <a:bodyPr lIns="0" tIns="0" rIns="0" bIns="0" rtlCol="0" anchor="t">
            <a:spAutoFit/>
          </a:bodyPr>
          <a:lstStyle/>
          <a:p>
            <a:pPr>
              <a:lnSpc>
                <a:spcPts val="3900"/>
              </a:lnSpc>
            </a:pPr>
            <a:r>
              <a:rPr lang="en-US" sz="2600" spc="26" dirty="0">
                <a:solidFill>
                  <a:srgbClr val="49403C"/>
                </a:solidFill>
                <a:latin typeface="Saira Light"/>
              </a:rPr>
              <a:t>Consider colors that are accessible for people with different abilities, and avoid reinforcing racial or gender stereotypes</a:t>
            </a:r>
          </a:p>
        </p:txBody>
      </p:sp>
      <p:sp>
        <p:nvSpPr>
          <p:cNvPr id="25" name="TextBox 25"/>
          <p:cNvSpPr txBox="1"/>
          <p:nvPr/>
        </p:nvSpPr>
        <p:spPr>
          <a:xfrm>
            <a:off x="8464407" y="7691396"/>
            <a:ext cx="8794894" cy="537845"/>
          </a:xfrm>
          <a:prstGeom prst="rect">
            <a:avLst/>
          </a:prstGeom>
        </p:spPr>
        <p:txBody>
          <a:bodyPr lIns="0" tIns="0" rIns="0" bIns="0" rtlCol="0" anchor="t">
            <a:spAutoFit/>
          </a:bodyPr>
          <a:lstStyle/>
          <a:p>
            <a:pPr>
              <a:lnSpc>
                <a:spcPts val="4420"/>
              </a:lnSpc>
            </a:pPr>
            <a:r>
              <a:rPr lang="en-US" sz="3400" spc="102">
                <a:solidFill>
                  <a:srgbClr val="49403C"/>
                </a:solidFill>
                <a:latin typeface="Saira Bold"/>
              </a:rPr>
              <a:t>Consider icons &amp; shapes</a:t>
            </a:r>
          </a:p>
        </p:txBody>
      </p:sp>
      <p:sp>
        <p:nvSpPr>
          <p:cNvPr id="26" name="TextBox 26"/>
          <p:cNvSpPr txBox="1"/>
          <p:nvPr/>
        </p:nvSpPr>
        <p:spPr>
          <a:xfrm>
            <a:off x="8464407" y="8172091"/>
            <a:ext cx="8794894" cy="1443990"/>
          </a:xfrm>
          <a:prstGeom prst="rect">
            <a:avLst/>
          </a:prstGeom>
        </p:spPr>
        <p:txBody>
          <a:bodyPr lIns="0" tIns="0" rIns="0" bIns="0" rtlCol="0" anchor="t">
            <a:spAutoFit/>
          </a:bodyPr>
          <a:lstStyle/>
          <a:p>
            <a:pPr>
              <a:lnSpc>
                <a:spcPts val="3900"/>
              </a:lnSpc>
            </a:pPr>
            <a:r>
              <a:rPr lang="en-US" sz="2600" spc="26">
                <a:solidFill>
                  <a:srgbClr val="49403C"/>
                </a:solidFill>
                <a:latin typeface="Saira Light"/>
              </a:rPr>
              <a:t>Consider icons and shapes that show people as empowered and dignified, and avoid reinforcing harmful or offensive stereotypes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eeply Rooted logo featuring a large tree with a full and round canopy of leaves. The tree trunk is shaped like a head silhoutte of a Black woman, and the tree branches and leaves resemble an afro. The silhouette has a golden sunset in the background and looks toward four red row homes."/>
          <p:cNvPicPr>
            <a:picLocks noChangeAspect="1"/>
          </p:cNvPicPr>
          <p:nvPr/>
        </p:nvPicPr>
        <p:blipFill>
          <a:blip r:embed="rId3"/>
          <a:srcRect t="7" b="7"/>
          <a:stretch>
            <a:fillRect/>
          </a:stretch>
        </p:blipFill>
        <p:spPr>
          <a:xfrm>
            <a:off x="0" y="0"/>
            <a:ext cx="18288000" cy="10287000"/>
          </a:xfrm>
          <a:prstGeom prst="rect">
            <a:avLst/>
          </a:prstGeom>
        </p:spPr>
      </p:pic>
      <p:sp>
        <p:nvSpPr>
          <p:cNvPr id="3" name="Title 2">
            <a:extLst>
              <a:ext uri="{FF2B5EF4-FFF2-40B4-BE49-F238E27FC236}">
                <a16:creationId xmlns:a16="http://schemas.microsoft.com/office/drawing/2014/main" id="{276F5C84-6561-6657-E0EC-2619A0B20BA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dirty="0"/>
              <a:t>Deeply Rooted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EFD6"/>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rot="8100000">
            <a:off x="16323738" y="-4404975"/>
            <a:ext cx="2567029" cy="10905593"/>
            <a:chOff x="0" y="0"/>
            <a:chExt cx="3422705" cy="14540791"/>
          </a:xfrm>
        </p:grpSpPr>
        <p:sp>
          <p:nvSpPr>
            <p:cNvPr id="3" name="AutoShape 3"/>
            <p:cNvSpPr/>
            <p:nvPr/>
          </p:nvSpPr>
          <p:spPr>
            <a:xfrm>
              <a:off x="0" y="0"/>
              <a:ext cx="1140902" cy="14540791"/>
            </a:xfrm>
            <a:prstGeom prst="rect">
              <a:avLst/>
            </a:prstGeom>
            <a:solidFill>
              <a:srgbClr val="69A9B2">
                <a:alpha val="69804"/>
              </a:srgbClr>
            </a:solidFill>
          </p:spPr>
        </p:sp>
        <p:sp>
          <p:nvSpPr>
            <p:cNvPr id="4" name="AutoShape 4"/>
            <p:cNvSpPr/>
            <p:nvPr/>
          </p:nvSpPr>
          <p:spPr>
            <a:xfrm>
              <a:off x="1140902" y="0"/>
              <a:ext cx="1140902" cy="14540791"/>
            </a:xfrm>
            <a:prstGeom prst="rect">
              <a:avLst/>
            </a:prstGeom>
            <a:solidFill>
              <a:srgbClr val="69A9B2">
                <a:alpha val="40000"/>
              </a:srgbClr>
            </a:solidFill>
          </p:spPr>
        </p:sp>
        <p:sp>
          <p:nvSpPr>
            <p:cNvPr id="5" name="AutoShape 5"/>
            <p:cNvSpPr/>
            <p:nvPr/>
          </p:nvSpPr>
          <p:spPr>
            <a:xfrm>
              <a:off x="2281803" y="0"/>
              <a:ext cx="1140902" cy="14540791"/>
            </a:xfrm>
            <a:prstGeom prst="rect">
              <a:avLst/>
            </a:prstGeom>
            <a:solidFill>
              <a:srgbClr val="69A9B2">
                <a:alpha val="9804"/>
              </a:srgbClr>
            </a:solidFill>
          </p:spPr>
        </p:sp>
      </p:grpSp>
      <p:sp>
        <p:nvSpPr>
          <p:cNvPr id="18" name="Title 17">
            <a:extLst>
              <a:ext uri="{FF2B5EF4-FFF2-40B4-BE49-F238E27FC236}">
                <a16:creationId xmlns:a16="http://schemas.microsoft.com/office/drawing/2014/main" id="{E5518491-5069-D5C5-5A48-C2BC9CD8D7B9}"/>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US" dirty="0"/>
              <a:t>Deeply Rooted overview</a:t>
            </a:r>
          </a:p>
        </p:txBody>
      </p:sp>
      <p:sp>
        <p:nvSpPr>
          <p:cNvPr id="6" name="TextBox 6"/>
          <p:cNvSpPr txBox="1"/>
          <p:nvPr/>
        </p:nvSpPr>
        <p:spPr>
          <a:xfrm>
            <a:off x="1028700" y="990600"/>
            <a:ext cx="11415132" cy="1173480"/>
          </a:xfrm>
          <a:prstGeom prst="rect">
            <a:avLst/>
          </a:prstGeom>
        </p:spPr>
        <p:txBody>
          <a:bodyPr lIns="0" tIns="0" rIns="0" bIns="0" rtlCol="0" anchor="t">
            <a:spAutoFit/>
          </a:bodyPr>
          <a:lstStyle/>
          <a:p>
            <a:pPr>
              <a:lnSpc>
                <a:spcPts val="4680"/>
              </a:lnSpc>
            </a:pPr>
            <a:r>
              <a:rPr lang="en-US" sz="3600" spc="107" dirty="0">
                <a:solidFill>
                  <a:srgbClr val="49403C"/>
                </a:solidFill>
                <a:latin typeface="Saira Bold Bold"/>
              </a:rPr>
              <a:t>Data for Community-Academic Collaboratives:</a:t>
            </a:r>
          </a:p>
          <a:p>
            <a:pPr>
              <a:lnSpc>
                <a:spcPts val="4680"/>
              </a:lnSpc>
            </a:pPr>
            <a:r>
              <a:rPr lang="en-US" sz="3600" spc="107" dirty="0">
                <a:solidFill>
                  <a:srgbClr val="49403C"/>
                </a:solidFill>
                <a:latin typeface="Saira Medium Bold"/>
              </a:rPr>
              <a:t>Penn Urban Health Lab's Deeply Rooted</a:t>
            </a:r>
          </a:p>
        </p:txBody>
      </p:sp>
      <p:sp>
        <p:nvSpPr>
          <p:cNvPr id="15" name="TextBox 15"/>
          <p:cNvSpPr txBox="1"/>
          <p:nvPr/>
        </p:nvSpPr>
        <p:spPr>
          <a:xfrm>
            <a:off x="1028700" y="2749861"/>
            <a:ext cx="8115300" cy="537845"/>
          </a:xfrm>
          <a:prstGeom prst="rect">
            <a:avLst/>
          </a:prstGeom>
        </p:spPr>
        <p:txBody>
          <a:bodyPr lIns="0" tIns="0" rIns="0" bIns="0" rtlCol="0" anchor="t">
            <a:spAutoFit/>
          </a:bodyPr>
          <a:lstStyle/>
          <a:p>
            <a:pPr>
              <a:lnSpc>
                <a:spcPts val="4420"/>
              </a:lnSpc>
            </a:pPr>
            <a:r>
              <a:rPr lang="en-US" sz="3400" spc="102" dirty="0">
                <a:solidFill>
                  <a:srgbClr val="49403C"/>
                </a:solidFill>
                <a:latin typeface="Saira Bold"/>
              </a:rPr>
              <a:t>About</a:t>
            </a:r>
          </a:p>
        </p:txBody>
      </p:sp>
      <p:sp>
        <p:nvSpPr>
          <p:cNvPr id="14" name="TextBox 14"/>
          <p:cNvSpPr txBox="1"/>
          <p:nvPr/>
        </p:nvSpPr>
        <p:spPr>
          <a:xfrm>
            <a:off x="1028700" y="3505200"/>
            <a:ext cx="8115300" cy="2453640"/>
          </a:xfrm>
          <a:prstGeom prst="rect">
            <a:avLst/>
          </a:prstGeom>
        </p:spPr>
        <p:txBody>
          <a:bodyPr lIns="0" tIns="0" rIns="0" bIns="0" rtlCol="0" anchor="t">
            <a:spAutoFit/>
          </a:bodyPr>
          <a:lstStyle/>
          <a:p>
            <a:pPr marL="561341" lvl="1" indent="-280670">
              <a:lnSpc>
                <a:spcPts val="3900"/>
              </a:lnSpc>
              <a:buFont typeface="Arial"/>
              <a:buChar char="•"/>
            </a:pPr>
            <a:r>
              <a:rPr lang="en-US" sz="2600" spc="26" dirty="0">
                <a:solidFill>
                  <a:srgbClr val="49403C"/>
                </a:solidFill>
                <a:latin typeface="Saira Light"/>
              </a:rPr>
              <a:t>Leverages the healing power of nature to improve health using placed-based interventions in partnership with communities.</a:t>
            </a:r>
          </a:p>
          <a:p>
            <a:pPr marL="561341" lvl="1" indent="-280670">
              <a:lnSpc>
                <a:spcPts val="3900"/>
              </a:lnSpc>
              <a:buFont typeface="Arial"/>
              <a:buChar char="•"/>
            </a:pPr>
            <a:r>
              <a:rPr lang="en-US" sz="2600" spc="26" dirty="0">
                <a:solidFill>
                  <a:srgbClr val="49403C"/>
                </a:solidFill>
                <a:latin typeface="Saira Light"/>
              </a:rPr>
              <a:t>$6 million investment by Penn Medicine and the Children's Hospital of Philadelphia</a:t>
            </a:r>
          </a:p>
        </p:txBody>
      </p:sp>
      <p:sp>
        <p:nvSpPr>
          <p:cNvPr id="12" name="TextBox 12"/>
          <p:cNvSpPr txBox="1"/>
          <p:nvPr/>
        </p:nvSpPr>
        <p:spPr>
          <a:xfrm>
            <a:off x="1028700" y="6544621"/>
            <a:ext cx="8115300" cy="537845"/>
          </a:xfrm>
          <a:prstGeom prst="rect">
            <a:avLst/>
          </a:prstGeom>
        </p:spPr>
        <p:txBody>
          <a:bodyPr lIns="0" tIns="0" rIns="0" bIns="0" rtlCol="0" anchor="t">
            <a:spAutoFit/>
          </a:bodyPr>
          <a:lstStyle/>
          <a:p>
            <a:pPr>
              <a:lnSpc>
                <a:spcPts val="4420"/>
              </a:lnSpc>
            </a:pPr>
            <a:r>
              <a:rPr lang="en-US" sz="3400" spc="102">
                <a:solidFill>
                  <a:srgbClr val="49403C"/>
                </a:solidFill>
                <a:latin typeface="Saira Bold"/>
              </a:rPr>
              <a:t>Community</a:t>
            </a:r>
          </a:p>
        </p:txBody>
      </p:sp>
      <p:sp>
        <p:nvSpPr>
          <p:cNvPr id="11" name="TextBox 11"/>
          <p:cNvSpPr txBox="1"/>
          <p:nvPr/>
        </p:nvSpPr>
        <p:spPr>
          <a:xfrm>
            <a:off x="1028700" y="7299960"/>
            <a:ext cx="8115300" cy="1958340"/>
          </a:xfrm>
          <a:prstGeom prst="rect">
            <a:avLst/>
          </a:prstGeom>
        </p:spPr>
        <p:txBody>
          <a:bodyPr lIns="0" tIns="0" rIns="0" bIns="0" rtlCol="0" anchor="t">
            <a:spAutoFit/>
          </a:bodyPr>
          <a:lstStyle/>
          <a:p>
            <a:pPr marL="561341" lvl="1" indent="-280670">
              <a:lnSpc>
                <a:spcPts val="3900"/>
              </a:lnSpc>
              <a:buFont typeface="Arial"/>
              <a:buChar char="•"/>
            </a:pPr>
            <a:r>
              <a:rPr lang="en-US" sz="2600" spc="26" dirty="0">
                <a:solidFill>
                  <a:srgbClr val="49403C"/>
                </a:solidFill>
                <a:latin typeface="Saira Light"/>
              </a:rPr>
              <a:t>Four initial target neighborhoods in West/Southwest Philadelphia</a:t>
            </a:r>
          </a:p>
          <a:p>
            <a:pPr marL="561341" lvl="1" indent="-280670">
              <a:lnSpc>
                <a:spcPts val="3900"/>
              </a:lnSpc>
              <a:buFont typeface="Arial"/>
              <a:buChar char="•"/>
            </a:pPr>
            <a:r>
              <a:rPr lang="en-US" sz="2600" spc="26" dirty="0">
                <a:solidFill>
                  <a:srgbClr val="49403C"/>
                </a:solidFill>
                <a:latin typeface="Saira Light"/>
              </a:rPr>
              <a:t>Pennsylvania Horticultural Society serves as our strategic greenspace implementation partner</a:t>
            </a:r>
          </a:p>
        </p:txBody>
      </p:sp>
      <p:sp>
        <p:nvSpPr>
          <p:cNvPr id="9" name="TextBox 9"/>
          <p:cNvSpPr txBox="1"/>
          <p:nvPr/>
        </p:nvSpPr>
        <p:spPr>
          <a:xfrm>
            <a:off x="10446946" y="2749861"/>
            <a:ext cx="6812354" cy="537845"/>
          </a:xfrm>
          <a:prstGeom prst="rect">
            <a:avLst/>
          </a:prstGeom>
        </p:spPr>
        <p:txBody>
          <a:bodyPr lIns="0" tIns="0" rIns="0" bIns="0" rtlCol="0" anchor="t">
            <a:spAutoFit/>
          </a:bodyPr>
          <a:lstStyle/>
          <a:p>
            <a:pPr>
              <a:lnSpc>
                <a:spcPts val="4420"/>
              </a:lnSpc>
            </a:pPr>
            <a:r>
              <a:rPr lang="en-US" sz="3400" spc="102">
                <a:solidFill>
                  <a:srgbClr val="49403C"/>
                </a:solidFill>
                <a:latin typeface="Saira Bold"/>
              </a:rPr>
              <a:t>Goals</a:t>
            </a:r>
          </a:p>
        </p:txBody>
      </p:sp>
      <p:sp>
        <p:nvSpPr>
          <p:cNvPr id="8" name="TextBox 8"/>
          <p:cNvSpPr txBox="1"/>
          <p:nvPr/>
        </p:nvSpPr>
        <p:spPr>
          <a:xfrm>
            <a:off x="10446946" y="3505200"/>
            <a:ext cx="6812354" cy="4987290"/>
          </a:xfrm>
          <a:prstGeom prst="rect">
            <a:avLst/>
          </a:prstGeom>
        </p:spPr>
        <p:txBody>
          <a:bodyPr lIns="0" tIns="0" rIns="0" bIns="0" rtlCol="0" anchor="t">
            <a:spAutoFit/>
          </a:bodyPr>
          <a:lstStyle/>
          <a:p>
            <a:pPr marL="561341" lvl="1" indent="-280670">
              <a:lnSpc>
                <a:spcPts val="3900"/>
              </a:lnSpc>
              <a:buFont typeface="Arial"/>
              <a:buChar char="•"/>
            </a:pPr>
            <a:r>
              <a:rPr lang="en-US" sz="2600" spc="26" dirty="0">
                <a:solidFill>
                  <a:srgbClr val="49403C"/>
                </a:solidFill>
                <a:latin typeface="Saira Light"/>
              </a:rPr>
              <a:t>Partner with 15-20 community and faith-based organizations</a:t>
            </a:r>
          </a:p>
          <a:p>
            <a:pPr marL="561341" lvl="1" indent="-280670">
              <a:lnSpc>
                <a:spcPts val="3900"/>
              </a:lnSpc>
              <a:buFont typeface="Arial"/>
              <a:buChar char="•"/>
            </a:pPr>
            <a:r>
              <a:rPr lang="en-US" sz="2600" spc="26" dirty="0">
                <a:solidFill>
                  <a:srgbClr val="49403C"/>
                </a:solidFill>
                <a:latin typeface="Saira Light"/>
              </a:rPr>
              <a:t>Award 100 Community Green Grants</a:t>
            </a:r>
          </a:p>
          <a:p>
            <a:pPr marL="561341" lvl="1" indent="-280670">
              <a:lnSpc>
                <a:spcPts val="3900"/>
              </a:lnSpc>
              <a:buFont typeface="Arial"/>
              <a:buChar char="•"/>
            </a:pPr>
            <a:r>
              <a:rPr lang="en-US" sz="2600" spc="26" dirty="0">
                <a:solidFill>
                  <a:srgbClr val="49403C"/>
                </a:solidFill>
                <a:latin typeface="Saira Light"/>
              </a:rPr>
              <a:t>Plant 1500 trees </a:t>
            </a:r>
          </a:p>
          <a:p>
            <a:pPr marL="561341" lvl="1" indent="-280670">
              <a:lnSpc>
                <a:spcPts val="3900"/>
              </a:lnSpc>
              <a:buFont typeface="Arial"/>
              <a:buChar char="•"/>
            </a:pPr>
            <a:r>
              <a:rPr lang="en-US" sz="2600" spc="26" dirty="0">
                <a:solidFill>
                  <a:srgbClr val="49403C"/>
                </a:solidFill>
                <a:latin typeface="Saira Light"/>
              </a:rPr>
              <a:t>Green and maintain 1 million sq. ft. of vacant land</a:t>
            </a:r>
          </a:p>
          <a:p>
            <a:pPr marL="561341" lvl="1" indent="-280670">
              <a:lnSpc>
                <a:spcPts val="3900"/>
              </a:lnSpc>
              <a:buFont typeface="Arial"/>
              <a:buChar char="•"/>
            </a:pPr>
            <a:r>
              <a:rPr lang="en-US" sz="2600" spc="26" dirty="0">
                <a:solidFill>
                  <a:srgbClr val="49403C"/>
                </a:solidFill>
                <a:latin typeface="Saira Light"/>
              </a:rPr>
              <a:t>Co-design and create 6-8 mini-parks</a:t>
            </a:r>
          </a:p>
          <a:p>
            <a:pPr marL="561341" lvl="1" indent="-280670">
              <a:lnSpc>
                <a:spcPts val="3900"/>
              </a:lnSpc>
              <a:buFont typeface="Arial"/>
              <a:buChar char="•"/>
            </a:pPr>
            <a:r>
              <a:rPr lang="en-US" sz="2600" spc="26" dirty="0">
                <a:solidFill>
                  <a:srgbClr val="49403C"/>
                </a:solidFill>
                <a:latin typeface="Saira Light"/>
              </a:rPr>
              <a:t>Youth engagement</a:t>
            </a:r>
          </a:p>
          <a:p>
            <a:pPr marL="561341" lvl="1" indent="-280670">
              <a:lnSpc>
                <a:spcPts val="3900"/>
              </a:lnSpc>
              <a:buFont typeface="Arial"/>
              <a:buChar char="•"/>
            </a:pPr>
            <a:r>
              <a:rPr lang="en-US" sz="2600" spc="26" dirty="0">
                <a:solidFill>
                  <a:srgbClr val="49403C"/>
                </a:solidFill>
                <a:latin typeface="Saira Light"/>
              </a:rPr>
              <a:t>Workforce development</a:t>
            </a:r>
          </a:p>
          <a:p>
            <a:pPr marL="561341" lvl="1" indent="-280670">
              <a:lnSpc>
                <a:spcPts val="3900"/>
              </a:lnSpc>
              <a:buFont typeface="Arial"/>
              <a:buChar char="•"/>
            </a:pPr>
            <a:r>
              <a:rPr lang="en-US" sz="2600" spc="26" dirty="0">
                <a:solidFill>
                  <a:srgbClr val="49403C"/>
                </a:solidFill>
                <a:latin typeface="Saira Light"/>
              </a:rPr>
              <a:t>Environmental justice</a:t>
            </a:r>
          </a:p>
        </p:txBody>
      </p:sp>
    </p:spTree>
  </p:cSld>
  <p:clrMapOvr>
    <a:masterClrMapping/>
  </p:clrMapOvr>
</p:sld>
</file>

<file path=ppt/theme/theme1.xml><?xml version="1.0" encoding="utf-8"?>
<a:theme xmlns:a="http://schemas.openxmlformats.org/drawingml/2006/main" name="Office Theme">
  <a:themeElements>
    <a:clrScheme name="Penn Community Scholar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1019</TotalTime>
  <Words>611</Words>
  <Application>Microsoft Macintosh PowerPoint</Application>
  <PresentationFormat>Custom</PresentationFormat>
  <Paragraphs>139</Paragraphs>
  <Slides>19</Slides>
  <Notes>19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19</vt:i4>
      </vt:variant>
    </vt:vector>
  </HeadingPairs>
  <TitlesOfParts>
    <vt:vector size="32" baseType="lpstr">
      <vt:lpstr>Saira Light</vt:lpstr>
      <vt:lpstr>Saira Medium Italics</vt:lpstr>
      <vt:lpstr>Calibri</vt:lpstr>
      <vt:lpstr>Saira Medium</vt:lpstr>
      <vt:lpstr>Saira Medium Bold</vt:lpstr>
      <vt:lpstr>Arial</vt:lpstr>
      <vt:lpstr>Saira Bold Bold</vt:lpstr>
      <vt:lpstr>Saira Bold</vt:lpstr>
      <vt:lpstr>Saira Black</vt:lpstr>
      <vt:lpstr>Saira Black Bold</vt:lpstr>
      <vt:lpstr>Canva Sans</vt:lpstr>
      <vt:lpstr>Saira Light Bold</vt:lpstr>
      <vt:lpstr>Office Theme</vt:lpstr>
      <vt:lpstr>PENN COMMUNITY SCHOLARS</vt:lpstr>
      <vt:lpstr>THE URBAN HEALTH LAB  DATA TEAM</vt:lpstr>
      <vt:lpstr>TODAY’S AGENDA</vt:lpstr>
      <vt:lpstr>HOW DO YOU MAKE YOUR MISSION STAND OUT?</vt:lpstr>
      <vt:lpstr>GOOD DATA!</vt:lpstr>
      <vt:lpstr>WAYS TO USE DATA</vt:lpstr>
      <vt:lpstr>DATA EQUITY PRINCIPLES</vt:lpstr>
      <vt:lpstr>Deeply Rooted</vt:lpstr>
      <vt:lpstr>Deeply Rooted overview</vt:lpstr>
      <vt:lpstr>Deeply Rooted metrics</vt:lpstr>
      <vt:lpstr>Map of Deeply Rooted Composite Scores</vt:lpstr>
      <vt:lpstr>Map of Mill Creek</vt:lpstr>
      <vt:lpstr>DEMO</vt:lpstr>
      <vt:lpstr>Interactive: Mapping Philadelphia's Gun Crisis (as of March 7, 2023)</vt:lpstr>
      <vt:lpstr>Creating some data summaries using data on victims of gun violence</vt:lpstr>
      <vt:lpstr>Open data &amp; free software resources</vt:lpstr>
      <vt:lpstr>Free data communication resources</vt:lpstr>
      <vt:lpstr>QUESTIONS?</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Penn Community Scholars Program</dc:title>
  <cp:lastModifiedBy>Canelon, Silvia</cp:lastModifiedBy>
  <cp:revision>18</cp:revision>
  <dcterms:created xsi:type="dcterms:W3CDTF">2006-08-16T00:00:00Z</dcterms:created>
  <dcterms:modified xsi:type="dcterms:W3CDTF">2023-03-10T18:48:20Z</dcterms:modified>
  <dc:identifier>DAFciEJKPBg</dc:identifier>
</cp:coreProperties>
</file>